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2192000" cy="6858000"/>
  <p:notesSz cx="6858000" cy="9144000"/>
  <p:embeddedFontLst>
    <p:embeddedFont>
      <p:font typeface="Cambria" panose="02040503050406030204" pitchFamily="18" charset="0"/>
      <p:regular r:id="rId52"/>
      <p:bold r:id="rId53"/>
      <p:italic r:id="rId54"/>
      <p:boldItalic r:id="rId55"/>
    </p:embeddedFont>
    <p:embeddedFont>
      <p:font typeface="Helvetica Neue" panose="020B0604020202020204" charset="0"/>
      <p:regular r:id="rId56"/>
      <p:bold r:id="rId57"/>
      <p:italic r:id="rId58"/>
      <p:boldItalic r:id="rId59"/>
    </p:embeddedFont>
    <p:embeddedFont>
      <p:font typeface="Lato" panose="020F0502020204030203" pitchFamily="34" charset="0"/>
      <p:regular r:id="rId60"/>
      <p:bold r:id="rId61"/>
      <p:italic r:id="rId62"/>
      <p:boldItalic r:id="rId63"/>
    </p:embeddedFont>
    <p:embeddedFont>
      <p:font typeface="Mulish" panose="020B0604020202020204" charset="0"/>
      <p:regular r:id="rId64"/>
      <p:bold r:id="rId65"/>
      <p:italic r:id="rId66"/>
      <p:boldItalic r:id="rId67"/>
    </p:embeddedFont>
    <p:embeddedFont>
      <p:font typeface="Open Sans" panose="020B0606030504020204" pitchFamily="3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2" roundtripDataSignature="AMtx7miNzoJTZhWVb4QJiSg8XYDJ7gnWW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88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72"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onie Bellot" userId="f041fed5-3b29-4fbe-b39f-1eb3a2a2735c" providerId="ADAL" clId="{769B10F9-7EE2-481D-8F55-ACD25931267E}"/>
    <pc:docChg chg="custSel modSld">
      <pc:chgData name="Sidonie Bellot" userId="f041fed5-3b29-4fbe-b39f-1eb3a2a2735c" providerId="ADAL" clId="{769B10F9-7EE2-481D-8F55-ACD25931267E}" dt="2024-10-08T21:14:02.384" v="16" actId="478"/>
      <pc:docMkLst>
        <pc:docMk/>
      </pc:docMkLst>
      <pc:sldChg chg="delSp mod">
        <pc:chgData name="Sidonie Bellot" userId="f041fed5-3b29-4fbe-b39f-1eb3a2a2735c" providerId="ADAL" clId="{769B10F9-7EE2-481D-8F55-ACD25931267E}" dt="2024-10-08T21:14:02.384" v="16" actId="478"/>
        <pc:sldMkLst>
          <pc:docMk/>
          <pc:sldMk cId="0" sldId="276"/>
        </pc:sldMkLst>
        <pc:spChg chg="del">
          <ac:chgData name="Sidonie Bellot" userId="f041fed5-3b29-4fbe-b39f-1eb3a2a2735c" providerId="ADAL" clId="{769B10F9-7EE2-481D-8F55-ACD25931267E}" dt="2024-10-08T21:14:02.384" v="16" actId="478"/>
          <ac:spMkLst>
            <pc:docMk/>
            <pc:sldMk cId="0" sldId="276"/>
            <ac:spMk id="340" creationId="{00000000-0000-0000-0000-000000000000}"/>
          </ac:spMkLst>
        </pc:spChg>
      </pc:sldChg>
      <pc:sldChg chg="modSp mod">
        <pc:chgData name="Sidonie Bellot" userId="f041fed5-3b29-4fbe-b39f-1eb3a2a2735c" providerId="ADAL" clId="{769B10F9-7EE2-481D-8F55-ACD25931267E}" dt="2024-10-08T21:13:47.269" v="15" actId="1037"/>
        <pc:sldMkLst>
          <pc:docMk/>
          <pc:sldMk cId="0" sldId="286"/>
        </pc:sldMkLst>
        <pc:spChg chg="mod">
          <ac:chgData name="Sidonie Bellot" userId="f041fed5-3b29-4fbe-b39f-1eb3a2a2735c" providerId="ADAL" clId="{769B10F9-7EE2-481D-8F55-ACD25931267E}" dt="2024-10-08T21:13:47.269" v="15" actId="1037"/>
          <ac:spMkLst>
            <pc:docMk/>
            <pc:sldMk cId="0" sldId="286"/>
            <ac:spMk id="448" creationId="{00000000-0000-0000-0000-000000000000}"/>
          </ac:spMkLst>
        </pc:spChg>
      </pc:sldChg>
      <pc:sldChg chg="delSp mod">
        <pc:chgData name="Sidonie Bellot" userId="f041fed5-3b29-4fbe-b39f-1eb3a2a2735c" providerId="ADAL" clId="{769B10F9-7EE2-481D-8F55-ACD25931267E}" dt="2024-10-08T21:13:29.158" v="10" actId="478"/>
        <pc:sldMkLst>
          <pc:docMk/>
          <pc:sldMk cId="0" sldId="291"/>
        </pc:sldMkLst>
        <pc:spChg chg="del">
          <ac:chgData name="Sidonie Bellot" userId="f041fed5-3b29-4fbe-b39f-1eb3a2a2735c" providerId="ADAL" clId="{769B10F9-7EE2-481D-8F55-ACD25931267E}" dt="2024-10-08T21:13:29.158" v="10" actId="478"/>
          <ac:spMkLst>
            <pc:docMk/>
            <pc:sldMk cId="0" sldId="291"/>
            <ac:spMk id="497" creationId="{00000000-0000-0000-0000-000000000000}"/>
          </ac:spMkLst>
        </pc:spChg>
      </pc:sldChg>
      <pc:sldChg chg="delSp mod">
        <pc:chgData name="Sidonie Bellot" userId="f041fed5-3b29-4fbe-b39f-1eb3a2a2735c" providerId="ADAL" clId="{769B10F9-7EE2-481D-8F55-ACD25931267E}" dt="2024-10-08T21:13:20.232" v="9" actId="478"/>
        <pc:sldMkLst>
          <pc:docMk/>
          <pc:sldMk cId="0" sldId="296"/>
        </pc:sldMkLst>
        <pc:spChg chg="del">
          <ac:chgData name="Sidonie Bellot" userId="f041fed5-3b29-4fbe-b39f-1eb3a2a2735c" providerId="ADAL" clId="{769B10F9-7EE2-481D-8F55-ACD25931267E}" dt="2024-10-08T21:13:14.736" v="8" actId="478"/>
          <ac:spMkLst>
            <pc:docMk/>
            <pc:sldMk cId="0" sldId="296"/>
            <ac:spMk id="532" creationId="{00000000-0000-0000-0000-000000000000}"/>
          </ac:spMkLst>
        </pc:spChg>
        <pc:spChg chg="del">
          <ac:chgData name="Sidonie Bellot" userId="f041fed5-3b29-4fbe-b39f-1eb3a2a2735c" providerId="ADAL" clId="{769B10F9-7EE2-481D-8F55-ACD25931267E}" dt="2024-10-08T21:13:20.232" v="9" actId="478"/>
          <ac:spMkLst>
            <pc:docMk/>
            <pc:sldMk cId="0" sldId="296"/>
            <ac:spMk id="533" creationId="{00000000-0000-0000-0000-000000000000}"/>
          </ac:spMkLst>
        </pc:spChg>
      </pc:sldChg>
      <pc:sldChg chg="addSp delSp modSp mod">
        <pc:chgData name="Sidonie Bellot" userId="f041fed5-3b29-4fbe-b39f-1eb3a2a2735c" providerId="ADAL" clId="{769B10F9-7EE2-481D-8F55-ACD25931267E}" dt="2024-10-08T21:13:08.608" v="7" actId="478"/>
        <pc:sldMkLst>
          <pc:docMk/>
          <pc:sldMk cId="0" sldId="297"/>
        </pc:sldMkLst>
        <pc:spChg chg="add del mod">
          <ac:chgData name="Sidonie Bellot" userId="f041fed5-3b29-4fbe-b39f-1eb3a2a2735c" providerId="ADAL" clId="{769B10F9-7EE2-481D-8F55-ACD25931267E}" dt="2024-10-08T21:13:08.608" v="7" actId="478"/>
          <ac:spMkLst>
            <pc:docMk/>
            <pc:sldMk cId="0" sldId="297"/>
            <ac:spMk id="3" creationId="{59E71D02-D16F-03F0-A681-185D07D67565}"/>
          </ac:spMkLst>
        </pc:spChg>
        <pc:spChg chg="del mod">
          <ac:chgData name="Sidonie Bellot" userId="f041fed5-3b29-4fbe-b39f-1eb3a2a2735c" providerId="ADAL" clId="{769B10F9-7EE2-481D-8F55-ACD25931267E}" dt="2024-10-08T21:13:06.014" v="6" actId="478"/>
          <ac:spMkLst>
            <pc:docMk/>
            <pc:sldMk cId="0" sldId="297"/>
            <ac:spMk id="540" creationId="{00000000-0000-0000-0000-000000000000}"/>
          </ac:spMkLst>
        </pc:spChg>
        <pc:spChg chg="del">
          <ac:chgData name="Sidonie Bellot" userId="f041fed5-3b29-4fbe-b39f-1eb3a2a2735c" providerId="ADAL" clId="{769B10F9-7EE2-481D-8F55-ACD25931267E}" dt="2024-10-08T21:12:56.009" v="4" actId="478"/>
          <ac:spMkLst>
            <pc:docMk/>
            <pc:sldMk cId="0" sldId="297"/>
            <ac:spMk id="541" creationId="{00000000-0000-0000-0000-000000000000}"/>
          </ac:spMkLst>
        </pc:spChg>
      </pc:sldChg>
      <pc:sldChg chg="delSp mod">
        <pc:chgData name="Sidonie Bellot" userId="f041fed5-3b29-4fbe-b39f-1eb3a2a2735c" providerId="ADAL" clId="{769B10F9-7EE2-481D-8F55-ACD25931267E}" dt="2024-10-08T21:12:52.123" v="3" actId="478"/>
        <pc:sldMkLst>
          <pc:docMk/>
          <pc:sldMk cId="0" sldId="298"/>
        </pc:sldMkLst>
        <pc:spChg chg="del">
          <ac:chgData name="Sidonie Bellot" userId="f041fed5-3b29-4fbe-b39f-1eb3a2a2735c" providerId="ADAL" clId="{769B10F9-7EE2-481D-8F55-ACD25931267E}" dt="2024-10-08T21:12:52.123" v="3" actId="478"/>
          <ac:spMkLst>
            <pc:docMk/>
            <pc:sldMk cId="0" sldId="298"/>
            <ac:spMk id="548" creationId="{00000000-0000-0000-0000-000000000000}"/>
          </ac:spMkLst>
        </pc:spChg>
      </pc:sldChg>
      <pc:sldChg chg="delSp mod">
        <pc:chgData name="Sidonie Bellot" userId="f041fed5-3b29-4fbe-b39f-1eb3a2a2735c" providerId="ADAL" clId="{769B10F9-7EE2-481D-8F55-ACD25931267E}" dt="2024-10-08T21:12:22.811" v="0" actId="478"/>
        <pc:sldMkLst>
          <pc:docMk/>
          <pc:sldMk cId="0" sldId="299"/>
        </pc:sldMkLst>
        <pc:spChg chg="del">
          <ac:chgData name="Sidonie Bellot" userId="f041fed5-3b29-4fbe-b39f-1eb3a2a2735c" providerId="ADAL" clId="{769B10F9-7EE2-481D-8F55-ACD25931267E}" dt="2024-10-08T21:12:22.811" v="0" actId="478"/>
          <ac:spMkLst>
            <pc:docMk/>
            <pc:sldMk cId="0" sldId="299"/>
            <ac:spMk id="557" creationId="{00000000-0000-0000-0000-000000000000}"/>
          </ac:spMkLst>
        </pc:spChg>
      </pc:sldChg>
      <pc:sldChg chg="delSp mod">
        <pc:chgData name="Sidonie Bellot" userId="f041fed5-3b29-4fbe-b39f-1eb3a2a2735c" providerId="ADAL" clId="{769B10F9-7EE2-481D-8F55-ACD25931267E}" dt="2024-10-08T21:12:31.800" v="2" actId="478"/>
        <pc:sldMkLst>
          <pc:docMk/>
          <pc:sldMk cId="0" sldId="301"/>
        </pc:sldMkLst>
        <pc:spChg chg="del">
          <ac:chgData name="Sidonie Bellot" userId="f041fed5-3b29-4fbe-b39f-1eb3a2a2735c" providerId="ADAL" clId="{769B10F9-7EE2-481D-8F55-ACD25931267E}" dt="2024-10-08T21:12:28.985" v="1" actId="478"/>
          <ac:spMkLst>
            <pc:docMk/>
            <pc:sldMk cId="0" sldId="301"/>
            <ac:spMk id="572" creationId="{00000000-0000-0000-0000-000000000000}"/>
          </ac:spMkLst>
        </pc:spChg>
        <pc:spChg chg="del">
          <ac:chgData name="Sidonie Bellot" userId="f041fed5-3b29-4fbe-b39f-1eb3a2a2735c" providerId="ADAL" clId="{769B10F9-7EE2-481D-8F55-ACD25931267E}" dt="2024-10-08T21:12:31.800" v="2" actId="478"/>
          <ac:spMkLst>
            <pc:docMk/>
            <pc:sldMk cId="0" sldId="301"/>
            <ac:spMk id="57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ncbi.nlm.nih.gov/pmc/articles/PMC2757795/"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s://medium.com/swlh/a-gentle-introduction-into-the-application-of-principal-component-analysis-pca-in-genomics-269026453295" TargetMode="External"/><Relationship Id="rId4" Type="http://schemas.openxmlformats.org/officeDocument/2006/relationships/hyperlink" Target="https://fritz.ai/understanding-the-mathematics-behind-principal-component-analysis/"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Free resources below!</a:t>
            </a:r>
            <a:endParaRPr/>
          </a:p>
          <a:p>
            <a:pPr marL="0" lvl="0" indent="0" algn="l" rtl="0">
              <a:spcBef>
                <a:spcPts val="0"/>
              </a:spcBef>
              <a:spcAft>
                <a:spcPts val="0"/>
              </a:spcAft>
              <a:buNone/>
            </a:pPr>
            <a:r>
              <a:rPr lang="en-GB"/>
              <a:t>Population genetics is interested in understanding the genetic composition of populations of individuals belonging to the same species, and the factors influencing genetic variation such as mutation, migration, selection and genetic drift. </a:t>
            </a:r>
            <a:endParaRPr/>
          </a:p>
          <a:p>
            <a:pPr marL="0" lvl="0" indent="0" algn="l" rtl="0">
              <a:spcBef>
                <a:spcPts val="0"/>
              </a:spcBef>
              <a:spcAft>
                <a:spcPts val="0"/>
              </a:spcAft>
              <a:buNone/>
            </a:pPr>
            <a:r>
              <a:rPr lang="en-GB"/>
              <a:t>Indirectly it is also interested in the relationships among those populations of individuals.</a:t>
            </a:r>
            <a:endParaRPr/>
          </a:p>
          <a:p>
            <a:pPr marL="0" lvl="0" indent="0" algn="l" rtl="0">
              <a:spcBef>
                <a:spcPts val="0"/>
              </a:spcBef>
              <a:spcAft>
                <a:spcPts val="0"/>
              </a:spcAft>
              <a:buNone/>
            </a:pPr>
            <a:r>
              <a:rPr lang="en-GB"/>
              <a:t>You might be noticing a similarity with phylogenomics, in that we are interested in relationships among groups. There are two main differences: </a:t>
            </a:r>
            <a:endParaRPr/>
          </a:p>
          <a:p>
            <a:pPr marL="0" lvl="0" indent="0" algn="l" rtl="0">
              <a:spcBef>
                <a:spcPts val="0"/>
              </a:spcBef>
              <a:spcAft>
                <a:spcPts val="0"/>
              </a:spcAft>
              <a:buNone/>
            </a:pPr>
            <a:r>
              <a:rPr lang="en-GB"/>
              <a:t>Population genetic methods compares populations, not species. </a:t>
            </a:r>
            <a:endParaRPr/>
          </a:p>
          <a:p>
            <a:pPr marL="0" lvl="0" indent="0" algn="l" rtl="0">
              <a:spcBef>
                <a:spcPts val="0"/>
              </a:spcBef>
              <a:spcAft>
                <a:spcPts val="0"/>
              </a:spcAft>
              <a:buNone/>
            </a:pPr>
            <a:r>
              <a:rPr lang="en-GB"/>
              <a:t>And the comparison is usually quantitative, not qualitative. (it gives us a number we can compare).</a:t>
            </a:r>
            <a:endParaRPr/>
          </a:p>
          <a:p>
            <a:pPr marL="0" lvl="0" indent="0" algn="l" rtl="0">
              <a:spcBef>
                <a:spcPts val="0"/>
              </a:spcBef>
              <a:spcAft>
                <a:spcPts val="0"/>
              </a:spcAft>
              <a:buNone/>
            </a:pPr>
            <a:r>
              <a:rPr lang="en-GB"/>
              <a:t>This is not to say population genetics is superior – they are two related disciplines with different domains of application. </a:t>
            </a:r>
            <a:endParaRPr/>
          </a:p>
          <a:p>
            <a:pPr marL="0" lvl="0" indent="0" algn="l" rtl="0">
              <a:spcBef>
                <a:spcPts val="0"/>
              </a:spcBef>
              <a:spcAft>
                <a:spcPts val="0"/>
              </a:spcAft>
              <a:buNone/>
            </a:pPr>
            <a:r>
              <a:rPr lang="en-GB"/>
              <a:t>Pop gen methods work well below the species level, and phylogenetic methods above it. </a:t>
            </a:r>
            <a:endParaRPr/>
          </a:p>
          <a:p>
            <a:pPr marL="0" lvl="0" indent="0" algn="l" rtl="0">
              <a:spcBef>
                <a:spcPts val="0"/>
              </a:spcBef>
              <a:spcAft>
                <a:spcPts val="0"/>
              </a:spcAft>
              <a:buNone/>
            </a:pPr>
            <a:r>
              <a:rPr lang="en-GB"/>
              <a:t> MSC?</a:t>
            </a:r>
            <a:endParaRPr/>
          </a:p>
          <a:p>
            <a:pPr marL="0" lvl="0" indent="0" algn="l" rtl="0">
              <a:spcBef>
                <a:spcPts val="0"/>
              </a:spcBef>
              <a:spcAft>
                <a:spcPts val="0"/>
              </a:spcAft>
              <a:buNone/>
            </a:pPr>
            <a:r>
              <a:rPr lang="en-GB"/>
              <a:t>Discussion that avoids the math: https://plato.stanford.edu/entries/population-genetics/</a:t>
            </a:r>
            <a:endParaRPr/>
          </a:p>
          <a:p>
            <a:pPr marL="0" lvl="0" indent="0" algn="l" rtl="0">
              <a:spcBef>
                <a:spcPts val="0"/>
              </a:spcBef>
              <a:spcAft>
                <a:spcPts val="0"/>
              </a:spcAft>
              <a:buNone/>
            </a:pPr>
            <a:r>
              <a:rPr lang="en-GB"/>
              <a:t>Very mathy but main book: https://github.com/cooplab/popgen-notes</a:t>
            </a:r>
            <a:endParaRPr/>
          </a:p>
        </p:txBody>
      </p:sp>
      <p:sp>
        <p:nvSpPr>
          <p:cNvPr id="198" name="Google Shape;19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Good non math explanations with a quiz at the end: https://www.biologyonline.com/dictionary/genetic-drift</a:t>
            </a:r>
            <a:endParaRPr/>
          </a:p>
        </p:txBody>
      </p:sp>
      <p:sp>
        <p:nvSpPr>
          <p:cNvPr id="297" name="Google Shape;297;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a:t>Diversity promoting or diversity purging?  Both</a:t>
            </a:r>
            <a:endParaRPr/>
          </a:p>
          <a:p>
            <a:pPr marL="0" lvl="0" indent="0" algn="l" rtl="0">
              <a:spcBef>
                <a:spcPts val="0"/>
              </a:spcBef>
              <a:spcAft>
                <a:spcPts val="0"/>
              </a:spcAft>
              <a:buNone/>
            </a:pPr>
            <a:endParaRPr/>
          </a:p>
        </p:txBody>
      </p:sp>
      <p:sp>
        <p:nvSpPr>
          <p:cNvPr id="316" name="Google Shape;316;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Think:</a:t>
            </a:r>
            <a:endParaRPr/>
          </a:p>
          <a:p>
            <a:pPr marL="0" lvl="0" indent="0" algn="l" rtl="0">
              <a:spcBef>
                <a:spcPts val="0"/>
              </a:spcBef>
              <a:spcAft>
                <a:spcPts val="0"/>
              </a:spcAft>
              <a:buNone/>
            </a:pPr>
            <a:r>
              <a:rPr lang="en-GB"/>
              <a:t>Would this force be diversity promoting or diversity purging?</a:t>
            </a:r>
            <a:endParaRPr/>
          </a:p>
          <a:p>
            <a:pPr marL="0" lvl="0" indent="0" algn="l" rtl="0">
              <a:spcBef>
                <a:spcPts val="0"/>
              </a:spcBef>
              <a:spcAft>
                <a:spcPts val="0"/>
              </a:spcAft>
              <a:buNone/>
            </a:pPr>
            <a:endParaRPr/>
          </a:p>
          <a:p>
            <a:pPr marL="0" lvl="0" indent="0" algn="l" rtl="0">
              <a:spcBef>
                <a:spcPts val="0"/>
              </a:spcBef>
              <a:spcAft>
                <a:spcPts val="0"/>
              </a:spcAft>
              <a:buNone/>
            </a:pPr>
            <a:r>
              <a:rPr lang="en-GB"/>
              <a:t>To know more: https://www.bio.miami.edu/dana/160/160S22_8.html</a:t>
            </a:r>
            <a:endParaRPr/>
          </a:p>
        </p:txBody>
      </p:sp>
      <p:sp>
        <p:nvSpPr>
          <p:cNvPr id="346" name="Google Shape;34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E2EEFF"/>
                </a:solidFill>
                <a:latin typeface="Arial"/>
                <a:ea typeface="Arial"/>
                <a:cs typeface="Arial"/>
                <a:sym typeface="Arial"/>
              </a:rPr>
              <a:t>per population</a:t>
            </a:r>
            <a:r>
              <a:rPr lang="en-GB" b="0" i="0">
                <a:solidFill>
                  <a:srgbClr val="E8EAED"/>
                </a:solidFill>
                <a:latin typeface="Arial"/>
                <a:ea typeface="Arial"/>
                <a:cs typeface="Arial"/>
                <a:sym typeface="Arial"/>
              </a:rPr>
              <a:t> are often needed to accurately estimate the genetic diversity using microsatellite‐based population genetic studies (Hale et al., 2012).</a:t>
            </a:r>
            <a:endParaRPr/>
          </a:p>
        </p:txBody>
      </p:sp>
      <p:sp>
        <p:nvSpPr>
          <p:cNvPr id="107" name="Google Shape;10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One of the main concepts that population genetics is concerned about is population structure.</a:t>
            </a:r>
            <a:endParaRPr/>
          </a:p>
          <a:p>
            <a:pPr marL="0" lvl="0" indent="0" algn="l" rtl="0">
              <a:spcBef>
                <a:spcPts val="0"/>
              </a:spcBef>
              <a:spcAft>
                <a:spcPts val="0"/>
              </a:spcAft>
              <a:buNone/>
            </a:pPr>
            <a:r>
              <a:rPr lang="en-GB"/>
              <a:t>How genetic diversity or variation is distributed within and among populations.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GB"/>
              <a:t>It reflects the degree to which individuals within a population are </a:t>
            </a:r>
            <a:r>
              <a:rPr lang="en-GB" u="sng"/>
              <a:t>related</a:t>
            </a:r>
            <a:r>
              <a:rPr lang="en-GB"/>
              <a:t> to one another </a:t>
            </a:r>
            <a:r>
              <a:rPr lang="en-GB" i="1"/>
              <a:t>compared</a:t>
            </a:r>
            <a:r>
              <a:rPr lang="en-GB"/>
              <a:t> to individuals in other populations.</a:t>
            </a:r>
            <a:endParaRPr/>
          </a:p>
          <a:p>
            <a:pPr marL="0" lvl="0" indent="0" algn="l" rtl="0">
              <a:spcBef>
                <a:spcPts val="0"/>
              </a:spcBef>
              <a:spcAft>
                <a:spcPts val="0"/>
              </a:spcAft>
              <a:buNone/>
            </a:pPr>
            <a:endParaRPr/>
          </a:p>
        </p:txBody>
      </p:sp>
      <p:sp>
        <p:nvSpPr>
          <p:cNvPr id="437" name="Google Shape;43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Source: </a:t>
            </a:r>
            <a:endParaRPr/>
          </a:p>
          <a:p>
            <a:pPr marL="0" lvl="0" indent="0" algn="l" rtl="0">
              <a:spcBef>
                <a:spcPts val="0"/>
              </a:spcBef>
              <a:spcAft>
                <a:spcPts val="0"/>
              </a:spcAft>
              <a:buNone/>
            </a:pPr>
            <a:r>
              <a:rPr lang="en-GB"/>
              <a:t>https://introtogenomics.readthedocs.io/en/latest/_downloads/dcb0a7b4fbbda891b41940aec36d997e/Week8-popGenomics.JohnWang2020.pdf</a:t>
            </a:r>
            <a:endParaRPr/>
          </a:p>
        </p:txBody>
      </p:sp>
      <p:sp>
        <p:nvSpPr>
          <p:cNvPr id="446" name="Google Shape;446;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In plants: 0.05 = insignificant, 0.15 = substantial differentiation</a:t>
            </a:r>
            <a:endParaRPr/>
          </a:p>
          <a:p>
            <a:pPr marL="0" lvl="0" indent="0" algn="l" rtl="0">
              <a:spcBef>
                <a:spcPts val="0"/>
              </a:spcBef>
              <a:spcAft>
                <a:spcPts val="0"/>
              </a:spcAft>
              <a:buNone/>
            </a:pPr>
            <a:r>
              <a:rPr lang="en-GB"/>
              <a:t>1 means no genetic diversity is shared between populations</a:t>
            </a:r>
            <a:endParaRPr/>
          </a:p>
          <a:p>
            <a:pPr marL="0" lvl="0" indent="0" algn="l" rtl="0">
              <a:spcBef>
                <a:spcPts val="0"/>
              </a:spcBef>
              <a:spcAft>
                <a:spcPts val="0"/>
              </a:spcAft>
              <a:buNone/>
            </a:pPr>
            <a:endParaRPr/>
          </a:p>
          <a:p>
            <a:pPr marL="0" lvl="0" indent="0" algn="l" rtl="0">
              <a:spcBef>
                <a:spcPts val="0"/>
              </a:spcBef>
              <a:spcAft>
                <a:spcPts val="0"/>
              </a:spcAft>
              <a:buNone/>
            </a:pPr>
            <a:r>
              <a:rPr lang="en-GB"/>
              <a:t>https://en.wikipedia.org/wiki/Fixation_index</a:t>
            </a:r>
            <a:endParaRPr/>
          </a:p>
        </p:txBody>
      </p:sp>
      <p:sp>
        <p:nvSpPr>
          <p:cNvPr id="455" name="Google Shape;455;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https://bio.research.ucsc.edu/~barrylab/classes/evolushun/Pop_Gen_Summary.html</a:t>
            </a:r>
            <a:endParaRPr/>
          </a:p>
        </p:txBody>
      </p:sp>
      <p:sp>
        <p:nvSpPr>
          <p:cNvPr id="469" name="Google Shape;46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Provides insights into the evolutionary history </a:t>
            </a:r>
            <a:endParaRPr/>
          </a:p>
          <a:p>
            <a:pPr marL="0" lvl="0" indent="0" algn="l" rtl="0">
              <a:spcBef>
                <a:spcPts val="0"/>
              </a:spcBef>
              <a:spcAft>
                <a:spcPts val="0"/>
              </a:spcAft>
              <a:buClr>
                <a:schemeClr val="dk1"/>
              </a:buClr>
              <a:buSzPts val="1200"/>
              <a:buFont typeface="Calibri"/>
              <a:buNone/>
            </a:pPr>
            <a:r>
              <a:rPr lang="en-GB"/>
              <a:t>    and demographic processes of populations.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76" name="Google Shape;47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4" name="Google Shape;484;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Provides insights into the evolutionary history </a:t>
            </a:r>
            <a:endParaRPr/>
          </a:p>
          <a:p>
            <a:pPr marL="0" lvl="0" indent="0" algn="l" rtl="0">
              <a:spcBef>
                <a:spcPts val="0"/>
              </a:spcBef>
              <a:spcAft>
                <a:spcPts val="0"/>
              </a:spcAft>
              <a:buClr>
                <a:schemeClr val="dk1"/>
              </a:buClr>
              <a:buSzPts val="1200"/>
              <a:buFont typeface="Calibri"/>
              <a:buNone/>
            </a:pPr>
            <a:r>
              <a:rPr lang="en-GB"/>
              <a:t>    and demographic processes of populations.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GB"/>
              <a:t>https://en.wikipedia.org/wiki/Allele_frequency_spectrum</a:t>
            </a:r>
            <a:endParaRPr/>
          </a:p>
          <a:p>
            <a:pPr marL="0" lvl="0" indent="0" algn="l" rtl="0">
              <a:spcBef>
                <a:spcPts val="0"/>
              </a:spcBef>
              <a:spcAft>
                <a:spcPts val="0"/>
              </a:spcAft>
              <a:buNone/>
            </a:pPr>
            <a:endParaRPr/>
          </a:p>
        </p:txBody>
      </p:sp>
      <p:sp>
        <p:nvSpPr>
          <p:cNvPr id="485" name="Google Shape;485;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5" name="Google Shape;51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212121"/>
                </a:solidFill>
                <a:latin typeface="Cambria"/>
                <a:ea typeface="Cambria"/>
                <a:cs typeface="Cambria"/>
                <a:sym typeface="Cambria"/>
              </a:rPr>
              <a:t>Useful when we have many variables, as we do in genomics. </a:t>
            </a:r>
            <a:endParaRPr/>
          </a:p>
          <a:p>
            <a:pPr marL="0" lvl="0" indent="0" algn="l" rtl="0">
              <a:spcBef>
                <a:spcPts val="0"/>
              </a:spcBef>
              <a:spcAft>
                <a:spcPts val="0"/>
              </a:spcAft>
              <a:buNone/>
            </a:pPr>
            <a:r>
              <a:rPr lang="en-GB" b="0" i="0">
                <a:solidFill>
                  <a:srgbClr val="212121"/>
                </a:solidFill>
                <a:latin typeface="Cambria"/>
                <a:ea typeface="Cambria"/>
                <a:cs typeface="Cambria"/>
                <a:sym typeface="Cambria"/>
              </a:rPr>
              <a:t>Two problems: </a:t>
            </a:r>
            <a:endParaRPr/>
          </a:p>
          <a:p>
            <a:pPr marL="228600" lvl="0" indent="-228600" algn="l" rtl="0">
              <a:spcBef>
                <a:spcPts val="0"/>
              </a:spcBef>
              <a:spcAft>
                <a:spcPts val="0"/>
              </a:spcAft>
              <a:buClr>
                <a:srgbClr val="212121"/>
              </a:buClr>
              <a:buSzPts val="1200"/>
              <a:buFont typeface="Cambria"/>
              <a:buAutoNum type="arabicParenR"/>
            </a:pPr>
            <a:r>
              <a:rPr lang="en-GB" b="0" i="0">
                <a:solidFill>
                  <a:srgbClr val="212121"/>
                </a:solidFill>
                <a:latin typeface="Cambria"/>
                <a:ea typeface="Cambria"/>
                <a:cs typeface="Cambria"/>
                <a:sym typeface="Cambria"/>
              </a:rPr>
              <a:t>Collinear variables. Why might variables in our dataset be collinear? </a:t>
            </a:r>
            <a:endParaRPr/>
          </a:p>
          <a:p>
            <a:pPr marL="228600" marR="0" lvl="0" indent="-228600" algn="l" rtl="0">
              <a:lnSpc>
                <a:spcPct val="100000"/>
              </a:lnSpc>
              <a:spcBef>
                <a:spcPts val="0"/>
              </a:spcBef>
              <a:spcAft>
                <a:spcPts val="0"/>
              </a:spcAft>
              <a:buClr>
                <a:srgbClr val="212121"/>
              </a:buClr>
              <a:buSzPts val="1200"/>
              <a:buFont typeface="Cambria"/>
              <a:buAutoNum type="arabicParenR"/>
            </a:pPr>
            <a:r>
              <a:rPr lang="en-GB" b="0" i="0">
                <a:solidFill>
                  <a:srgbClr val="212121"/>
                </a:solidFill>
                <a:latin typeface="Cambria"/>
                <a:ea typeface="Cambria"/>
                <a:cs typeface="Cambria"/>
                <a:sym typeface="Cambria"/>
              </a:rPr>
              <a:t>Overfitting to our particular dataset, with no possibility to extrapolate to other datasets.</a:t>
            </a:r>
            <a:endParaRPr/>
          </a:p>
          <a:p>
            <a:pPr marL="0" marR="0" lvl="0" indent="0" algn="l" rtl="0">
              <a:lnSpc>
                <a:spcPct val="100000"/>
              </a:lnSpc>
              <a:spcBef>
                <a:spcPts val="0"/>
              </a:spcBef>
              <a:spcAft>
                <a:spcPts val="0"/>
              </a:spcAft>
              <a:buClr>
                <a:srgbClr val="212121"/>
              </a:buClr>
              <a:buSzPts val="1200"/>
              <a:buFont typeface="Cambria"/>
              <a:buNone/>
            </a:pPr>
            <a:r>
              <a:rPr lang="en-GB" b="0" i="0">
                <a:solidFill>
                  <a:srgbClr val="212121"/>
                </a:solidFill>
                <a:latin typeface="Cambria"/>
                <a:ea typeface="Cambria"/>
                <a:cs typeface="Cambria"/>
                <a:sym typeface="Cambria"/>
              </a:rPr>
              <a:t>So drop variables, but which? Also, lost information</a:t>
            </a:r>
            <a:endParaRPr/>
          </a:p>
          <a:p>
            <a:pPr marL="0" marR="0" lvl="0" indent="0" algn="l" rtl="0">
              <a:lnSpc>
                <a:spcPct val="100000"/>
              </a:lnSpc>
              <a:spcBef>
                <a:spcPts val="0"/>
              </a:spcBef>
              <a:spcAft>
                <a:spcPts val="0"/>
              </a:spcAft>
              <a:buClr>
                <a:srgbClr val="212121"/>
              </a:buClr>
              <a:buSzPts val="1200"/>
              <a:buFont typeface="Cambria"/>
              <a:buNone/>
            </a:pPr>
            <a:r>
              <a:rPr lang="en-GB" b="0" i="0">
                <a:solidFill>
                  <a:srgbClr val="212121"/>
                </a:solidFill>
                <a:latin typeface="Cambria"/>
                <a:ea typeface="Cambria"/>
                <a:cs typeface="Cambria"/>
                <a:sym typeface="Cambria"/>
              </a:rPr>
              <a:t>PCAs solution is to convert variables into new features, axes, combination of the variables, and order them by the ones that explain more variability in the dataset</a:t>
            </a:r>
            <a:endParaRPr sz="1800" b="0" i="0">
              <a:solidFill>
                <a:srgbClr val="000000"/>
              </a:solidFill>
              <a:latin typeface="Cambria"/>
              <a:ea typeface="Cambria"/>
              <a:cs typeface="Cambria"/>
              <a:sym typeface="Cambria"/>
            </a:endParaRPr>
          </a:p>
          <a:p>
            <a:pPr marL="0" lvl="0" indent="0" algn="l" rtl="0">
              <a:spcBef>
                <a:spcPts val="0"/>
              </a:spcBef>
              <a:spcAft>
                <a:spcPts val="0"/>
              </a:spcAft>
              <a:buNone/>
            </a:pPr>
            <a:endParaRPr/>
          </a:p>
        </p:txBody>
      </p:sp>
      <p:sp>
        <p:nvSpPr>
          <p:cNvPr id="516" name="Google Shape;516;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E2EEFF"/>
                </a:solidFill>
                <a:latin typeface="Arial"/>
                <a:ea typeface="Arial"/>
                <a:cs typeface="Arial"/>
                <a:sym typeface="Arial"/>
              </a:rPr>
              <a:t>per population</a:t>
            </a:r>
            <a:r>
              <a:rPr lang="en-GB" b="0" i="0">
                <a:solidFill>
                  <a:srgbClr val="E8EAED"/>
                </a:solidFill>
                <a:latin typeface="Arial"/>
                <a:ea typeface="Arial"/>
                <a:cs typeface="Arial"/>
                <a:sym typeface="Arial"/>
              </a:rPr>
              <a:t> are often needed to accurately estimate the genetic diversity using microsatellite‐based population genetic studies (Hale et al., 2012).</a:t>
            </a:r>
            <a:endParaRPr/>
          </a:p>
        </p:txBody>
      </p:sp>
      <p:sp>
        <p:nvSpPr>
          <p:cNvPr id="118" name="Google Shape;11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800" b="0" i="0">
              <a:solidFill>
                <a:srgbClr val="000000"/>
              </a:solidFill>
              <a:latin typeface="Cambria"/>
              <a:ea typeface="Cambria"/>
              <a:cs typeface="Cambria"/>
              <a:sym typeface="Cambria"/>
            </a:endParaRPr>
          </a:p>
        </p:txBody>
      </p:sp>
      <p:sp>
        <p:nvSpPr>
          <p:cNvPr id="524" name="Google Shape;524;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4" name="Google Shape;55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1" i="0">
                <a:solidFill>
                  <a:srgbClr val="323131"/>
                </a:solidFill>
                <a:latin typeface="Mulish"/>
                <a:ea typeface="Mulish"/>
                <a:cs typeface="Mulish"/>
                <a:sym typeface="Mulish"/>
              </a:rPr>
              <a:t>3. Reduces overfitting:</a:t>
            </a:r>
            <a:r>
              <a:rPr lang="en-GB" b="0" i="0">
                <a:solidFill>
                  <a:srgbClr val="323131"/>
                </a:solidFill>
                <a:latin typeface="Mulish"/>
                <a:ea typeface="Mulish"/>
                <a:cs typeface="Mulish"/>
                <a:sym typeface="Mulish"/>
              </a:rPr>
              <a:t> Overfitting mainly occurs when there are too many variables in the dataset. So PCA helps in overcoming the overfitting issue by reducing the numbe</a:t>
            </a:r>
            <a:endParaRPr b="0" i="0">
              <a:solidFill>
                <a:srgbClr val="323131"/>
              </a:solidFill>
              <a:latin typeface="Mulish"/>
              <a:ea typeface="Mulish"/>
              <a:cs typeface="Mulish"/>
              <a:sym typeface="Mulish"/>
            </a:endParaRPr>
          </a:p>
          <a:p>
            <a:pPr marL="0" marR="0" lvl="0" indent="0" algn="l" rtl="0">
              <a:lnSpc>
                <a:spcPct val="100000"/>
              </a:lnSpc>
              <a:spcBef>
                <a:spcPts val="0"/>
              </a:spcBef>
              <a:spcAft>
                <a:spcPts val="0"/>
              </a:spcAft>
              <a:buClr>
                <a:srgbClr val="323131"/>
              </a:buClr>
              <a:buSzPts val="1200"/>
              <a:buFont typeface="Mulish"/>
              <a:buNone/>
            </a:pPr>
            <a:r>
              <a:rPr lang="en-GB" b="1" i="0">
                <a:solidFill>
                  <a:srgbClr val="323131"/>
                </a:solidFill>
                <a:latin typeface="Mulish"/>
                <a:ea typeface="Mulish"/>
                <a:cs typeface="Mulish"/>
                <a:sym typeface="Mulish"/>
              </a:rPr>
              <a:t>2. Loss of Information:</a:t>
            </a:r>
            <a:r>
              <a:rPr lang="en-GB" b="0" i="0">
                <a:solidFill>
                  <a:srgbClr val="323131"/>
                </a:solidFill>
                <a:latin typeface="Mulish"/>
                <a:ea typeface="Mulish"/>
                <a:cs typeface="Mulish"/>
                <a:sym typeface="Mulish"/>
              </a:rPr>
              <a:t> Although principal components try to cover the maximum variance among the features in a dataset, if we don’t select the number of principal components with care, it may miss some information as compared to the original list of features.</a:t>
            </a:r>
            <a:endParaRPr/>
          </a:p>
        </p:txBody>
      </p:sp>
      <p:sp>
        <p:nvSpPr>
          <p:cNvPr id="563" name="Google Shape;563;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PC3 and PC4</a:t>
            </a:r>
            <a:endParaRPr/>
          </a:p>
        </p:txBody>
      </p:sp>
      <p:sp>
        <p:nvSpPr>
          <p:cNvPr id="570" name="Google Shape;570;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McVean (2009). A Genealogical Interpretation of Principal Components Analysis </a:t>
            </a:r>
            <a:r>
              <a:rPr lang="en-GB" u="sng">
                <a:solidFill>
                  <a:schemeClr val="hlink"/>
                </a:solidFill>
                <a:hlinkClick r:id="rId3"/>
              </a:rPr>
              <a:t>https://www.ncbi.nlm.nih.gov/pmc/articles/PMC2757795/</a:t>
            </a:r>
            <a:r>
              <a:rPr lang="en-GB"/>
              <a:t>  </a:t>
            </a:r>
            <a:endParaRPr/>
          </a:p>
          <a:p>
            <a:pPr marL="0" lvl="0" indent="0" algn="l" rtl="0">
              <a:spcBef>
                <a:spcPts val="0"/>
              </a:spcBef>
              <a:spcAft>
                <a:spcPts val="0"/>
              </a:spcAft>
              <a:buNone/>
            </a:pPr>
            <a:r>
              <a:rPr lang="en-GB"/>
              <a:t>Mathematical explanation: </a:t>
            </a:r>
            <a:r>
              <a:rPr lang="en-GB" u="sng">
                <a:solidFill>
                  <a:schemeClr val="hlink"/>
                </a:solidFill>
                <a:hlinkClick r:id="rId4"/>
              </a:rPr>
              <a:t>https://fritz.ai/understanding-the-mathematics-behind-principal-component-analysis/</a:t>
            </a:r>
            <a:r>
              <a:rPr lang="en-GB"/>
              <a:t> </a:t>
            </a:r>
            <a:endParaRPr/>
          </a:p>
          <a:p>
            <a:pPr marL="0" lvl="0" indent="0" algn="l" rtl="0">
              <a:spcBef>
                <a:spcPts val="0"/>
              </a:spcBef>
              <a:spcAft>
                <a:spcPts val="0"/>
              </a:spcAft>
              <a:buNone/>
            </a:pPr>
            <a:r>
              <a:rPr lang="en-GB"/>
              <a:t>A gentle introduction to PCA: </a:t>
            </a:r>
            <a:r>
              <a:rPr lang="en-GB" u="sng">
                <a:solidFill>
                  <a:schemeClr val="hlink"/>
                </a:solidFill>
                <a:hlinkClick r:id="rId5"/>
              </a:rPr>
              <a:t>https://medium.com/swlh/a-gentle-introduction-into-the-application-of-principal-component-analysis-pca-in-genomics-269026453295</a:t>
            </a:r>
            <a:r>
              <a:rPr lang="en-GB"/>
              <a:t> </a:t>
            </a:r>
            <a:endParaRPr/>
          </a:p>
          <a:p>
            <a:pPr marL="0" lvl="0" indent="0" algn="l" rtl="0">
              <a:spcBef>
                <a:spcPts val="0"/>
              </a:spcBef>
              <a:spcAft>
                <a:spcPts val="0"/>
              </a:spcAft>
              <a:buNone/>
            </a:pPr>
            <a:endParaRPr/>
          </a:p>
          <a:p>
            <a:pPr marL="0" lvl="0" indent="0" algn="l" rtl="0">
              <a:spcBef>
                <a:spcPts val="0"/>
              </a:spcBef>
              <a:spcAft>
                <a:spcPts val="0"/>
              </a:spcAft>
              <a:buNone/>
            </a:pPr>
            <a:r>
              <a:rPr lang="en-GB"/>
              <a:t>Softwares: PCAngsd for genotype likelihoods. </a:t>
            </a:r>
            <a:endParaRPr/>
          </a:p>
        </p:txBody>
      </p:sp>
      <p:sp>
        <p:nvSpPr>
          <p:cNvPr id="579" name="Google Shape;579;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sz="2800" b="0" i="0">
                <a:solidFill>
                  <a:srgbClr val="1F1F1F"/>
                </a:solidFill>
                <a:latin typeface="Arial"/>
                <a:ea typeface="Arial"/>
                <a:cs typeface="Arial"/>
                <a:sym typeface="Arial"/>
              </a:rPr>
              <a:t>builds on the concept of ancestral populations and admixture. </a:t>
            </a:r>
            <a:endParaRPr/>
          </a:p>
          <a:p>
            <a:pPr marL="0" lvl="0" indent="0" algn="l" rtl="0">
              <a:spcBef>
                <a:spcPts val="0"/>
              </a:spcBef>
              <a:spcAft>
                <a:spcPts val="0"/>
              </a:spcAft>
              <a:buNone/>
            </a:pPr>
            <a:r>
              <a:rPr lang="en-GB" sz="2800" b="1" i="0">
                <a:solidFill>
                  <a:srgbClr val="1F1F1F"/>
                </a:solidFill>
                <a:latin typeface="Arial"/>
                <a:ea typeface="Arial"/>
                <a:cs typeface="Arial"/>
                <a:sym typeface="Arial"/>
              </a:rPr>
              <a:t>Ancestral Populations:</a:t>
            </a:r>
            <a:r>
              <a:rPr lang="en-GB" sz="2800" b="0" i="0">
                <a:solidFill>
                  <a:srgbClr val="1F1F1F"/>
                </a:solidFill>
                <a:latin typeface="Arial"/>
                <a:ea typeface="Arial"/>
                <a:cs typeface="Arial"/>
                <a:sym typeface="Arial"/>
              </a:rPr>
              <a:t> NGSadmix assumes the existence of a set number (K) of ancestral populations that contributed genetically to the present-day individuals being analyzed. These ancestral populations represent distinct genetic groups in the past.</a:t>
            </a:r>
            <a:endParaRPr/>
          </a:p>
          <a:p>
            <a:pPr marL="0" lvl="0" indent="-177800" algn="l" rtl="0">
              <a:spcBef>
                <a:spcPts val="0"/>
              </a:spcBef>
              <a:spcAft>
                <a:spcPts val="0"/>
              </a:spcAft>
              <a:buClr>
                <a:srgbClr val="1F1F1F"/>
              </a:buClr>
              <a:buSzPts val="2800"/>
              <a:buFont typeface="Calibri"/>
              <a:buAutoNum type="arabicPeriod"/>
            </a:pPr>
            <a:r>
              <a:rPr lang="en-GB" sz="2800" b="1" i="0">
                <a:solidFill>
                  <a:srgbClr val="1F1F1F"/>
                </a:solidFill>
                <a:latin typeface="Arial"/>
                <a:ea typeface="Arial"/>
                <a:cs typeface="Arial"/>
                <a:sym typeface="Arial"/>
              </a:rPr>
              <a:t>Admixture:</a:t>
            </a:r>
            <a:r>
              <a:rPr lang="en-GB" sz="2800" b="0" i="0">
                <a:solidFill>
                  <a:srgbClr val="1F1F1F"/>
                </a:solidFill>
                <a:latin typeface="Arial"/>
                <a:ea typeface="Arial"/>
                <a:cs typeface="Arial"/>
                <a:sym typeface="Arial"/>
              </a:rPr>
              <a:t> Individuals are considered to be a mixture of these ancestral populations. Their genomes reflect varying proportions of genetic material inherited from each ancestral group.</a:t>
            </a:r>
            <a:endParaRPr/>
          </a:p>
          <a:p>
            <a:pPr marL="0" lvl="0" indent="-177800" algn="l" rtl="0">
              <a:spcBef>
                <a:spcPts val="0"/>
              </a:spcBef>
              <a:spcAft>
                <a:spcPts val="0"/>
              </a:spcAft>
              <a:buClr>
                <a:srgbClr val="1F1F1F"/>
              </a:buClr>
              <a:buSzPts val="2800"/>
              <a:buFont typeface="Calibri"/>
              <a:buAutoNum type="arabicPeriod"/>
            </a:pPr>
            <a:r>
              <a:rPr lang="en-GB" sz="2800" b="1" i="0">
                <a:solidFill>
                  <a:srgbClr val="1F1F1F"/>
                </a:solidFill>
                <a:latin typeface="Arial"/>
                <a:ea typeface="Arial"/>
                <a:cs typeface="Arial"/>
                <a:sym typeface="Arial"/>
              </a:rPr>
              <a:t>Statistical Modeling:</a:t>
            </a:r>
            <a:r>
              <a:rPr lang="en-GB" sz="2800" b="0" i="0">
                <a:solidFill>
                  <a:srgbClr val="1F1F1F"/>
                </a:solidFill>
                <a:latin typeface="Arial"/>
                <a:ea typeface="Arial"/>
                <a:cs typeface="Arial"/>
                <a:sym typeface="Arial"/>
              </a:rPr>
              <a:t> NGSadmix employs a statistical model to estimate these admixture proportions for each individual. It uses genotype likelihoods, which capture the probability of observing a particular genotype at a specific location in the genome. This accounts for the inherent uncertainty in NGS data.</a:t>
            </a:r>
            <a:endParaRPr/>
          </a:p>
          <a:p>
            <a:pPr marL="0" lvl="0" indent="0" algn="l" rtl="0">
              <a:spcBef>
                <a:spcPts val="0"/>
              </a:spcBef>
              <a:spcAft>
                <a:spcPts val="0"/>
              </a:spcAft>
              <a:buNone/>
            </a:pPr>
            <a:endParaRPr sz="1800" b="0" i="0">
              <a:solidFill>
                <a:srgbClr val="000000"/>
              </a:solidFill>
              <a:latin typeface="Cambria"/>
              <a:ea typeface="Cambria"/>
              <a:cs typeface="Cambria"/>
              <a:sym typeface="Cambria"/>
            </a:endParaRPr>
          </a:p>
        </p:txBody>
      </p:sp>
      <p:sp>
        <p:nvSpPr>
          <p:cNvPr id="586" name="Google Shape;586;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 name="Google Shape;596;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Arial"/>
                <a:ea typeface="Arial"/>
                <a:cs typeface="Arial"/>
                <a:sym typeface="Arial"/>
              </a:rPr>
              <a:t>Here's how the model works:</a:t>
            </a:r>
            <a:endParaRPr/>
          </a:p>
          <a:p>
            <a:pPr marL="0" lvl="0" indent="-76200" algn="l" rtl="0">
              <a:spcBef>
                <a:spcPts val="0"/>
              </a:spcBef>
              <a:spcAft>
                <a:spcPts val="0"/>
              </a:spcAft>
              <a:buClr>
                <a:srgbClr val="1F1F1F"/>
              </a:buClr>
              <a:buSzPts val="1200"/>
              <a:buFont typeface="Arial"/>
              <a:buChar char="•"/>
            </a:pPr>
            <a:r>
              <a:rPr lang="en-GB" b="0" i="0">
                <a:solidFill>
                  <a:srgbClr val="1F1F1F"/>
                </a:solidFill>
                <a:latin typeface="Arial"/>
                <a:ea typeface="Arial"/>
                <a:cs typeface="Arial"/>
                <a:sym typeface="Arial"/>
              </a:rPr>
              <a:t>The model assumes that each individual's genotype at a specific locus (position on a chromosome) is a combination of alleles (genetic variations) from the ancestral populations.</a:t>
            </a:r>
            <a:endParaRPr/>
          </a:p>
          <a:p>
            <a:pPr marL="0" lvl="0" indent="-76200" algn="l" rtl="0">
              <a:spcBef>
                <a:spcPts val="0"/>
              </a:spcBef>
              <a:spcAft>
                <a:spcPts val="0"/>
              </a:spcAft>
              <a:buClr>
                <a:srgbClr val="1F1F1F"/>
              </a:buClr>
              <a:buSzPts val="1200"/>
              <a:buFont typeface="Arial"/>
              <a:buChar char="•"/>
            </a:pPr>
            <a:r>
              <a:rPr lang="en-GB" b="0" i="0">
                <a:solidFill>
                  <a:srgbClr val="1F1F1F"/>
                </a:solidFill>
                <a:latin typeface="Arial"/>
                <a:ea typeface="Arial"/>
                <a:cs typeface="Arial"/>
                <a:sym typeface="Arial"/>
              </a:rPr>
              <a:t>It calculates the likelihood of observing the individual's genotype given the proposed admixture proportions and the allele frequencies in the ancestral populations.</a:t>
            </a:r>
            <a:endParaRPr/>
          </a:p>
          <a:p>
            <a:pPr marL="0" lvl="0" indent="-76200" algn="l" rtl="0">
              <a:spcBef>
                <a:spcPts val="0"/>
              </a:spcBef>
              <a:spcAft>
                <a:spcPts val="0"/>
              </a:spcAft>
              <a:buClr>
                <a:srgbClr val="1F1F1F"/>
              </a:buClr>
              <a:buSzPts val="1200"/>
              <a:buFont typeface="Arial"/>
              <a:buChar char="•"/>
            </a:pPr>
            <a:r>
              <a:rPr lang="en-GB" b="0" i="0">
                <a:solidFill>
                  <a:srgbClr val="1F1F1F"/>
                </a:solidFill>
                <a:latin typeface="Arial"/>
                <a:ea typeface="Arial"/>
                <a:cs typeface="Arial"/>
                <a:sym typeface="Arial"/>
              </a:rPr>
              <a:t>The model iteratively refines the admixture proportions for each individual to maximize the overall likelihood of observing the genotypes across all individuals and loci.</a:t>
            </a:r>
            <a:endParaRPr/>
          </a:p>
          <a:p>
            <a:pPr marL="0" lvl="0" indent="0" algn="l" rtl="0">
              <a:spcBef>
                <a:spcPts val="0"/>
              </a:spcBef>
              <a:spcAft>
                <a:spcPts val="0"/>
              </a:spcAft>
              <a:buNone/>
            </a:pPr>
            <a:endParaRPr/>
          </a:p>
        </p:txBody>
      </p:sp>
      <p:sp>
        <p:nvSpPr>
          <p:cNvPr id="597" name="Google Shape;597;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E2EEFF"/>
                </a:solidFill>
                <a:latin typeface="Arial"/>
                <a:ea typeface="Arial"/>
                <a:cs typeface="Arial"/>
                <a:sym typeface="Arial"/>
              </a:rPr>
              <a:t>per population</a:t>
            </a:r>
            <a:r>
              <a:rPr lang="en-GB" b="0" i="0">
                <a:solidFill>
                  <a:srgbClr val="E8EAED"/>
                </a:solidFill>
                <a:latin typeface="Arial"/>
                <a:ea typeface="Arial"/>
                <a:cs typeface="Arial"/>
                <a:sym typeface="Arial"/>
              </a:rPr>
              <a:t> are often needed to accurately estimate the genetic diversity using microsatellite‐based population genetic studies (Hale et al., 2012).</a:t>
            </a:r>
            <a:endParaRPr/>
          </a:p>
        </p:txBody>
      </p:sp>
      <p:sp>
        <p:nvSpPr>
          <p:cNvPr id="129" name="Google Shape;12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E2EEFF"/>
                </a:solidFill>
                <a:latin typeface="Arial"/>
                <a:ea typeface="Arial"/>
                <a:cs typeface="Arial"/>
                <a:sym typeface="Arial"/>
              </a:rPr>
              <a:t>per population</a:t>
            </a:r>
            <a:r>
              <a:rPr lang="en-GB" b="0" i="0">
                <a:solidFill>
                  <a:srgbClr val="E8EAED"/>
                </a:solidFill>
                <a:latin typeface="Arial"/>
                <a:ea typeface="Arial"/>
                <a:cs typeface="Arial"/>
                <a:sym typeface="Arial"/>
              </a:rPr>
              <a:t> are often needed to accurately estimate the genetic diversity using microsatellite‐based population genetic studies (Hale et al., 2012).</a:t>
            </a:r>
            <a:endParaRPr/>
          </a:p>
        </p:txBody>
      </p:sp>
      <p:sp>
        <p:nvSpPr>
          <p:cNvPr id="142" name="Google Shape;14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E2EEFF"/>
                </a:solidFill>
                <a:latin typeface="Arial"/>
                <a:ea typeface="Arial"/>
                <a:cs typeface="Arial"/>
                <a:sym typeface="Arial"/>
              </a:rPr>
              <a:t>per population</a:t>
            </a:r>
            <a:r>
              <a:rPr lang="en-GB" b="0" i="0">
                <a:solidFill>
                  <a:srgbClr val="E8EAED"/>
                </a:solidFill>
                <a:latin typeface="Arial"/>
                <a:ea typeface="Arial"/>
                <a:cs typeface="Arial"/>
                <a:sym typeface="Arial"/>
              </a:rPr>
              <a:t> are often needed to accurately estimate the genetic diversity using microsatellite‐based population genetic studies (Hale et al., 2012).</a:t>
            </a:r>
            <a:endParaRPr/>
          </a:p>
        </p:txBody>
      </p:sp>
      <p:sp>
        <p:nvSpPr>
          <p:cNvPr id="153" name="Google Shape;15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E2EEFF"/>
                </a:solidFill>
                <a:latin typeface="Arial"/>
                <a:ea typeface="Arial"/>
                <a:cs typeface="Arial"/>
                <a:sym typeface="Arial"/>
              </a:rPr>
              <a:t>per population</a:t>
            </a:r>
            <a:r>
              <a:rPr lang="en-GB" b="0" i="0">
                <a:solidFill>
                  <a:srgbClr val="E8EAED"/>
                </a:solidFill>
                <a:latin typeface="Arial"/>
                <a:ea typeface="Arial"/>
                <a:cs typeface="Arial"/>
                <a:sym typeface="Arial"/>
              </a:rPr>
              <a:t> are often needed to accurately estimate the genetic diversity using microsatellite‐based population genetic studies (Hale et al., 2012).</a:t>
            </a:r>
            <a:endParaRPr/>
          </a:p>
        </p:txBody>
      </p:sp>
      <p:sp>
        <p:nvSpPr>
          <p:cNvPr id="166" name="Google Shape;16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E2EEFF"/>
                </a:solidFill>
                <a:latin typeface="Arial"/>
                <a:ea typeface="Arial"/>
                <a:cs typeface="Arial"/>
                <a:sym typeface="Arial"/>
              </a:rPr>
              <a:t>per population</a:t>
            </a:r>
            <a:r>
              <a:rPr lang="en-GB" b="0" i="0">
                <a:solidFill>
                  <a:srgbClr val="E8EAED"/>
                </a:solidFill>
                <a:latin typeface="Arial"/>
                <a:ea typeface="Arial"/>
                <a:cs typeface="Arial"/>
                <a:sym typeface="Arial"/>
              </a:rPr>
              <a:t> are often needed to accurately estimate the genetic diversity using microsatellite‐based population genetic studies (Hale et al., 2012).</a:t>
            </a:r>
            <a:endParaRPr/>
          </a:p>
        </p:txBody>
      </p:sp>
      <p:sp>
        <p:nvSpPr>
          <p:cNvPr id="178" name="Google Shape;17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6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6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6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5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5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5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5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5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5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9"/>
          <p:cNvSpPr>
            <a:spLocks noGrp="1"/>
          </p:cNvSpPr>
          <p:nvPr>
            <p:ph type="pic" idx="2"/>
          </p:nvPr>
        </p:nvSpPr>
        <p:spPr>
          <a:xfrm>
            <a:off x="5183188" y="987425"/>
            <a:ext cx="6172200" cy="4873625"/>
          </a:xfrm>
          <a:prstGeom prst="rect">
            <a:avLst/>
          </a:prstGeom>
          <a:noFill/>
          <a:ln>
            <a:noFill/>
          </a:ln>
        </p:spPr>
      </p:sp>
      <p:sp>
        <p:nvSpPr>
          <p:cNvPr id="68" name="Google Shape;68;p5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unsplash.com/photos/Iy7QyzOs1bo" TargetMode="External"/><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4.png"/><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www.google.com/url?sa=i&amp;url=https%3A%2F%2Fwww.bio.miami.edu%2Fdana%2F160%2F160S19_6.html&amp;psig=AOvVaw2Mw4cEdgBzHLVPTyaCNRxk&amp;ust=1709609853696000&amp;source=images&amp;cd=vfe&amp;opi=89978449&amp;ved=0CBQQjhxqFwoTCMiA34jY2YQDFQAAAAAdAAAAABA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https://www.google.com/url?sa=i&amp;url=https%3A%2F%2Fwww.bio.miami.edu%2Fdana%2F160%2F160S19_6.html&amp;psig=AOvVaw2Mw4cEdgBzHLVPTyaCNRxk&amp;ust=1709609853696000&amp;source=images&amp;cd=vfe&amp;opi=89978449&amp;ved=0CBQQjhxqFwoTCMiA34jY2YQDFQAAAAAdAAAAABAp" TargetMode="External"/><Relationship Id="rId5" Type="http://schemas.openxmlformats.org/officeDocument/2006/relationships/image" Target="../media/image42.png"/><Relationship Id="rId4" Type="http://schemas.openxmlformats.org/officeDocument/2006/relationships/image" Target="../media/image41.jp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5.jp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NGSD/angsd/releases"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jp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hyperlink" Target="https://www.popgen.dk/angsd/index.php/Fst"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theg-cat.com/tag/site-frequency-spectrum/"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evomics.org/learning/population-and-speciation-genomics/2018-population-and-speciation-genomics/angsd-activity-sfs-fst-pbs/"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hyperlink" Target="https://www.popgen.dk/angsd/index.php/RealSFS"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www.ncbi.nlm.nih.gov/pmc/articles/PMC2757795/"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hyperlink" Target="https://fritz.ai/understanding-the-mathematics-behind-principal-component-analysis/" TargetMode="External"/><Relationship Id="rId4" Type="http://schemas.openxmlformats.org/officeDocument/2006/relationships/hyperlink" Target="https://medium.com/swlh/a-gentle-introduction-into-the-application-of-principal-component-analysis-pca-in-genomics-269026453295"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F5D6"/>
        </a:solidFill>
        <a:effectLst/>
      </p:bgPr>
    </p:bg>
    <p:spTree>
      <p:nvGrpSpPr>
        <p:cNvPr id="1" name="Shape 88"/>
        <p:cNvGrpSpPr/>
        <p:nvPr/>
      </p:nvGrpSpPr>
      <p:grpSpPr>
        <a:xfrm>
          <a:off x="0" y="0"/>
          <a:ext cx="0" cy="0"/>
          <a:chOff x="0" y="0"/>
          <a:chExt cx="0" cy="0"/>
        </a:xfrm>
      </p:grpSpPr>
      <p:sp>
        <p:nvSpPr>
          <p:cNvPr id="89" name="Google Shape;89;p1"/>
          <p:cNvSpPr/>
          <p:nvPr/>
        </p:nvSpPr>
        <p:spPr>
          <a:xfrm>
            <a:off x="-1" y="0"/>
            <a:ext cx="12188952" cy="6858000"/>
          </a:xfrm>
          <a:prstGeom prst="rect">
            <a:avLst/>
          </a:prstGeom>
          <a:solidFill>
            <a:srgbClr val="EAF5D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0" name="Google Shape;90;p1"/>
          <p:cNvPicPr preferRelativeResize="0"/>
          <p:nvPr/>
        </p:nvPicPr>
        <p:blipFill rotWithShape="1">
          <a:blip r:embed="rId3">
            <a:alphaModFix/>
          </a:blip>
          <a:srcRect r="19280" b="1"/>
          <a:stretch/>
        </p:blipFill>
        <p:spPr>
          <a:xfrm>
            <a:off x="1" y="10"/>
            <a:ext cx="9669642" cy="6857990"/>
          </a:xfrm>
          <a:prstGeom prst="rect">
            <a:avLst/>
          </a:prstGeom>
          <a:noFill/>
          <a:ln>
            <a:noFill/>
          </a:ln>
        </p:spPr>
      </p:pic>
      <p:sp>
        <p:nvSpPr>
          <p:cNvPr id="91" name="Google Shape;91;p1"/>
          <p:cNvSpPr/>
          <p:nvPr/>
        </p:nvSpPr>
        <p:spPr>
          <a:xfrm flipH="1">
            <a:off x="5125019" y="0"/>
            <a:ext cx="7066978"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
          <p:cNvSpPr txBox="1">
            <a:spLocks noGrp="1"/>
          </p:cNvSpPr>
          <p:nvPr>
            <p:ph type="title"/>
          </p:nvPr>
        </p:nvSpPr>
        <p:spPr>
          <a:xfrm>
            <a:off x="7964846" y="135717"/>
            <a:ext cx="3822189" cy="189991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100"/>
              <a:buFont typeface="Calibri"/>
              <a:buNone/>
            </a:pPr>
            <a:r>
              <a:rPr lang="en-GB" sz="3100"/>
              <a:t>Populations and population genetics/genomics</a:t>
            </a:r>
            <a:br>
              <a:rPr lang="en-GB" sz="3100"/>
            </a:br>
            <a:endParaRPr sz="3100"/>
          </a:p>
        </p:txBody>
      </p:sp>
      <p:sp>
        <p:nvSpPr>
          <p:cNvPr id="93" name="Google Shape;93;p1"/>
          <p:cNvSpPr txBox="1">
            <a:spLocks noGrp="1"/>
          </p:cNvSpPr>
          <p:nvPr>
            <p:ph type="body" idx="1"/>
          </p:nvPr>
        </p:nvSpPr>
        <p:spPr>
          <a:xfrm>
            <a:off x="8165804" y="2035629"/>
            <a:ext cx="3822189" cy="4141334"/>
          </a:xfrm>
          <a:prstGeom prst="rect">
            <a:avLst/>
          </a:prstGeom>
          <a:noFill/>
          <a:ln>
            <a:noFill/>
          </a:ln>
        </p:spPr>
        <p:txBody>
          <a:bodyPr spcFirstLastPara="1" wrap="square" lIns="91425" tIns="45700" rIns="91425" bIns="45700" anchor="t" anchorCtr="0">
            <a:normAutofit fontScale="85000" lnSpcReduction="20000"/>
          </a:bodyPr>
          <a:lstStyle/>
          <a:p>
            <a:pPr marL="228600" lvl="0" indent="-120650" algn="l" rtl="0">
              <a:lnSpc>
                <a:spcPct val="90000"/>
              </a:lnSpc>
              <a:spcBef>
                <a:spcPts val="0"/>
              </a:spcBef>
              <a:spcAft>
                <a:spcPts val="0"/>
              </a:spcAft>
              <a:buClr>
                <a:schemeClr val="dk1"/>
              </a:buClr>
              <a:buSzPct val="100000"/>
              <a:buNone/>
            </a:pPr>
            <a:endParaRPr sz="2000" b="1" i="1"/>
          </a:p>
          <a:p>
            <a:pPr marL="0" lvl="0" indent="0" algn="l" rtl="0">
              <a:lnSpc>
                <a:spcPct val="90000"/>
              </a:lnSpc>
              <a:spcBef>
                <a:spcPts val="1000"/>
              </a:spcBef>
              <a:spcAft>
                <a:spcPts val="0"/>
              </a:spcAft>
              <a:buClr>
                <a:schemeClr val="dk1"/>
              </a:buClr>
              <a:buSzPct val="100000"/>
              <a:buNone/>
            </a:pPr>
            <a:r>
              <a:rPr lang="en-GB" sz="3300" i="1" u="sng"/>
              <a:t>Today:</a:t>
            </a:r>
            <a:endParaRPr/>
          </a:p>
          <a:p>
            <a:pPr marL="228600" lvl="0" indent="-228600" algn="l" rtl="0">
              <a:lnSpc>
                <a:spcPct val="90000"/>
              </a:lnSpc>
              <a:spcBef>
                <a:spcPts val="1000"/>
              </a:spcBef>
              <a:spcAft>
                <a:spcPts val="0"/>
              </a:spcAft>
              <a:buClr>
                <a:schemeClr val="dk1"/>
              </a:buClr>
              <a:buSzPct val="100000"/>
              <a:buChar char="•"/>
            </a:pPr>
            <a:r>
              <a:rPr lang="en-GB" sz="2000" i="1"/>
              <a:t>What is population genomics and what can it tell us?</a:t>
            </a:r>
            <a:endParaRPr/>
          </a:p>
          <a:p>
            <a:pPr marL="228600" lvl="0" indent="-228600" algn="l" rtl="0">
              <a:lnSpc>
                <a:spcPct val="90000"/>
              </a:lnSpc>
              <a:spcBef>
                <a:spcPts val="1000"/>
              </a:spcBef>
              <a:spcAft>
                <a:spcPts val="0"/>
              </a:spcAft>
              <a:buClr>
                <a:schemeClr val="dk1"/>
              </a:buClr>
              <a:buSzPct val="100000"/>
              <a:buChar char="•"/>
            </a:pPr>
            <a:r>
              <a:rPr lang="en-GB" sz="2000" i="1"/>
              <a:t>What do we mean by a population?</a:t>
            </a:r>
            <a:endParaRPr/>
          </a:p>
          <a:p>
            <a:pPr marL="228600" lvl="0" indent="-228600" algn="l" rtl="0">
              <a:lnSpc>
                <a:spcPct val="90000"/>
              </a:lnSpc>
              <a:spcBef>
                <a:spcPts val="1000"/>
              </a:spcBef>
              <a:spcAft>
                <a:spcPts val="0"/>
              </a:spcAft>
              <a:buClr>
                <a:schemeClr val="dk1"/>
              </a:buClr>
              <a:buSzPct val="100000"/>
              <a:buChar char="•"/>
            </a:pPr>
            <a:r>
              <a:rPr lang="en-GB" sz="2000" i="1"/>
              <a:t>What is DNA variation (in this context)</a:t>
            </a:r>
            <a:endParaRPr/>
          </a:p>
          <a:p>
            <a:pPr marL="228600" lvl="0" indent="-228600" algn="l" rtl="0">
              <a:lnSpc>
                <a:spcPct val="90000"/>
              </a:lnSpc>
              <a:spcBef>
                <a:spcPts val="1000"/>
              </a:spcBef>
              <a:spcAft>
                <a:spcPts val="0"/>
              </a:spcAft>
              <a:buClr>
                <a:schemeClr val="dk1"/>
              </a:buClr>
              <a:buSzPct val="100000"/>
              <a:buChar char="•"/>
            </a:pPr>
            <a:r>
              <a:rPr lang="en-GB" sz="2000" i="1"/>
              <a:t>The four (five) forces</a:t>
            </a:r>
            <a:endParaRPr/>
          </a:p>
          <a:p>
            <a:pPr marL="0" lvl="0" indent="0" algn="l" rtl="0">
              <a:lnSpc>
                <a:spcPct val="90000"/>
              </a:lnSpc>
              <a:spcBef>
                <a:spcPts val="1000"/>
              </a:spcBef>
              <a:spcAft>
                <a:spcPts val="0"/>
              </a:spcAft>
              <a:buClr>
                <a:schemeClr val="dk1"/>
              </a:buClr>
              <a:buSzPct val="100000"/>
              <a:buNone/>
            </a:pPr>
            <a:r>
              <a:rPr lang="en-GB" sz="2000" b="1" i="1"/>
              <a:t> </a:t>
            </a:r>
            <a:br>
              <a:rPr lang="en-GB" sz="2000" b="1" i="1"/>
            </a:br>
            <a:r>
              <a:rPr lang="en-GB" i="1" u="sng"/>
              <a:t>Tomorrow:</a:t>
            </a:r>
            <a:endParaRPr/>
          </a:p>
          <a:p>
            <a:pPr marL="228600" lvl="0" indent="-228600" algn="l" rtl="0">
              <a:lnSpc>
                <a:spcPct val="90000"/>
              </a:lnSpc>
              <a:spcBef>
                <a:spcPts val="1000"/>
              </a:spcBef>
              <a:spcAft>
                <a:spcPts val="0"/>
              </a:spcAft>
              <a:buClr>
                <a:schemeClr val="dk1"/>
              </a:buClr>
              <a:buSzPct val="100000"/>
              <a:buChar char="•"/>
            </a:pPr>
            <a:r>
              <a:rPr lang="en-GB" sz="2000" i="1"/>
              <a:t>Genetic structure</a:t>
            </a:r>
            <a:endParaRPr/>
          </a:p>
          <a:p>
            <a:pPr marL="228600" lvl="0" indent="-228600" algn="l" rtl="0">
              <a:lnSpc>
                <a:spcPct val="90000"/>
              </a:lnSpc>
              <a:spcBef>
                <a:spcPts val="1000"/>
              </a:spcBef>
              <a:spcAft>
                <a:spcPts val="0"/>
              </a:spcAft>
              <a:buClr>
                <a:schemeClr val="dk1"/>
              </a:buClr>
              <a:buSzPct val="100000"/>
              <a:buChar char="•"/>
            </a:pPr>
            <a:r>
              <a:rPr lang="en-GB" sz="2000" i="1"/>
              <a:t>SFS, FST</a:t>
            </a:r>
            <a:endParaRPr/>
          </a:p>
          <a:p>
            <a:pPr marL="228600" lvl="0" indent="-228600" algn="l" rtl="0">
              <a:lnSpc>
                <a:spcPct val="90000"/>
              </a:lnSpc>
              <a:spcBef>
                <a:spcPts val="1000"/>
              </a:spcBef>
              <a:spcAft>
                <a:spcPts val="0"/>
              </a:spcAft>
              <a:buClr>
                <a:schemeClr val="dk1"/>
              </a:buClr>
              <a:buSzPct val="100000"/>
              <a:buChar char="•"/>
            </a:pPr>
            <a:r>
              <a:rPr lang="en-GB" sz="2000" i="1"/>
              <a:t>PCA</a:t>
            </a:r>
            <a:endParaRPr/>
          </a:p>
          <a:p>
            <a:pPr marL="228600" lvl="0" indent="-228600" algn="l" rtl="0">
              <a:lnSpc>
                <a:spcPct val="90000"/>
              </a:lnSpc>
              <a:spcBef>
                <a:spcPts val="1000"/>
              </a:spcBef>
              <a:spcAft>
                <a:spcPts val="0"/>
              </a:spcAft>
              <a:buClr>
                <a:schemeClr val="dk1"/>
              </a:buClr>
              <a:buSzPct val="100000"/>
              <a:buChar char="•"/>
            </a:pPr>
            <a:r>
              <a:rPr lang="en-GB" sz="2000" i="1"/>
              <a:t>Admixture</a:t>
            </a:r>
            <a:endParaRPr/>
          </a:p>
          <a:p>
            <a:pPr marL="228600" lvl="0" indent="-120650" algn="l" rtl="0">
              <a:lnSpc>
                <a:spcPct val="90000"/>
              </a:lnSpc>
              <a:spcBef>
                <a:spcPts val="1000"/>
              </a:spcBef>
              <a:spcAft>
                <a:spcPts val="0"/>
              </a:spcAft>
              <a:buClr>
                <a:schemeClr val="dk1"/>
              </a:buClr>
              <a:buSzPct val="100000"/>
              <a:buNone/>
            </a:pPr>
            <a:endParaRPr sz="2000" b="1" i="1"/>
          </a:p>
        </p:txBody>
      </p:sp>
      <p:sp>
        <p:nvSpPr>
          <p:cNvPr id="94" name="Google Shape;94;p1"/>
          <p:cNvSpPr txBox="1"/>
          <p:nvPr/>
        </p:nvSpPr>
        <p:spPr>
          <a:xfrm>
            <a:off x="1" y="6574971"/>
            <a:ext cx="9669642" cy="283029"/>
          </a:xfrm>
          <a:prstGeom prst="rect">
            <a:avLst/>
          </a:prstGeom>
          <a:solidFill>
            <a:srgbClr val="000000">
              <a:alpha val="49803"/>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300" b="0" i="0" u="none" strike="noStrike" cap="none">
                <a:solidFill>
                  <a:srgbClr val="FFFFFF"/>
                </a:solidFill>
                <a:latin typeface="Calibri"/>
                <a:ea typeface="Calibri"/>
                <a:cs typeface="Calibri"/>
                <a:sym typeface="Calibri"/>
              </a:rPr>
              <a:t>Image credit: Samudrapom Dam (2023). Generated using DALL.E.3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AF5D6"/>
        </a:solidFill>
        <a:effectLst/>
      </p:bgPr>
    </p:bg>
    <p:spTree>
      <p:nvGrpSpPr>
        <p:cNvPr id="1" name="Shape 188"/>
        <p:cNvGrpSpPr/>
        <p:nvPr/>
      </p:nvGrpSpPr>
      <p:grpSpPr>
        <a:xfrm>
          <a:off x="0" y="0"/>
          <a:ext cx="0" cy="0"/>
          <a:chOff x="0" y="0"/>
          <a:chExt cx="0" cy="0"/>
        </a:xfrm>
      </p:grpSpPr>
      <p:sp>
        <p:nvSpPr>
          <p:cNvPr id="189" name="Google Shape;189;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What is a population?</a:t>
            </a:r>
            <a:endParaRPr/>
          </a:p>
        </p:txBody>
      </p:sp>
      <p:sp>
        <p:nvSpPr>
          <p:cNvPr id="190" name="Google Shape;190;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0000"/>
              </a:buClr>
              <a:buSzPts val="2800"/>
              <a:buChar char="•"/>
            </a:pPr>
            <a:r>
              <a:rPr lang="en-GB" b="0" i="0">
                <a:solidFill>
                  <a:srgbClr val="000000"/>
                </a:solidFill>
                <a:latin typeface="Open Sans"/>
                <a:ea typeface="Open Sans"/>
                <a:cs typeface="Open Sans"/>
                <a:sym typeface="Open Sans"/>
              </a:rPr>
              <a:t>Group of individuals </a:t>
            </a:r>
            <a:endParaRPr/>
          </a:p>
          <a:p>
            <a:pPr marL="685800" lvl="1" indent="-228600" algn="l" rtl="0">
              <a:lnSpc>
                <a:spcPct val="90000"/>
              </a:lnSpc>
              <a:spcBef>
                <a:spcPts val="500"/>
              </a:spcBef>
              <a:spcAft>
                <a:spcPts val="0"/>
              </a:spcAft>
              <a:buClr>
                <a:srgbClr val="000000"/>
              </a:buClr>
              <a:buSzPts val="2400"/>
              <a:buFont typeface="Open Sans"/>
              <a:buChar char="›"/>
            </a:pPr>
            <a:r>
              <a:rPr lang="en-GB" b="0" i="0">
                <a:solidFill>
                  <a:srgbClr val="000000"/>
                </a:solidFill>
                <a:latin typeface="Open Sans"/>
                <a:ea typeface="Open Sans"/>
                <a:cs typeface="Open Sans"/>
                <a:sym typeface="Open Sans"/>
              </a:rPr>
              <a:t>from the same species… </a:t>
            </a:r>
            <a:endParaRPr/>
          </a:p>
          <a:p>
            <a:pPr marL="685800" lvl="1" indent="-228600" algn="l" rtl="0">
              <a:lnSpc>
                <a:spcPct val="90000"/>
              </a:lnSpc>
              <a:spcBef>
                <a:spcPts val="500"/>
              </a:spcBef>
              <a:spcAft>
                <a:spcPts val="0"/>
              </a:spcAft>
              <a:buClr>
                <a:srgbClr val="000000"/>
              </a:buClr>
              <a:buSzPts val="2400"/>
              <a:buFont typeface="Open Sans"/>
              <a:buChar char="›"/>
            </a:pPr>
            <a:r>
              <a:rPr lang="en-GB" b="0" i="0">
                <a:solidFill>
                  <a:srgbClr val="000000"/>
                </a:solidFill>
                <a:latin typeface="Open Sans"/>
                <a:ea typeface="Open Sans"/>
                <a:cs typeface="Open Sans"/>
                <a:sym typeface="Open Sans"/>
              </a:rPr>
              <a:t>that occupy the same geographic region… </a:t>
            </a:r>
            <a:endParaRPr/>
          </a:p>
          <a:p>
            <a:pPr marL="685800" lvl="1" indent="-228600" algn="l" rtl="0">
              <a:lnSpc>
                <a:spcPct val="90000"/>
              </a:lnSpc>
              <a:spcBef>
                <a:spcPts val="500"/>
              </a:spcBef>
              <a:spcAft>
                <a:spcPts val="0"/>
              </a:spcAft>
              <a:buClr>
                <a:srgbClr val="000000"/>
              </a:buClr>
              <a:buSzPts val="2400"/>
              <a:buFont typeface="Open Sans"/>
              <a:buChar char="›"/>
            </a:pPr>
            <a:r>
              <a:rPr lang="en-GB">
                <a:solidFill>
                  <a:srgbClr val="000000"/>
                </a:solidFill>
                <a:latin typeface="Open Sans"/>
                <a:ea typeface="Open Sans"/>
                <a:cs typeface="Open Sans"/>
                <a:sym typeface="Open Sans"/>
              </a:rPr>
              <a:t>at the same time…</a:t>
            </a:r>
            <a:endParaRPr/>
          </a:p>
          <a:p>
            <a:pPr marL="685800" lvl="1" indent="-228600" algn="l" rtl="0">
              <a:lnSpc>
                <a:spcPct val="90000"/>
              </a:lnSpc>
              <a:spcBef>
                <a:spcPts val="500"/>
              </a:spcBef>
              <a:spcAft>
                <a:spcPts val="0"/>
              </a:spcAft>
              <a:buClr>
                <a:srgbClr val="000000"/>
              </a:buClr>
              <a:buSzPts val="2400"/>
              <a:buFont typeface="Open Sans"/>
              <a:buChar char="›"/>
            </a:pPr>
            <a:r>
              <a:rPr lang="en-GB">
                <a:solidFill>
                  <a:srgbClr val="000000"/>
                </a:solidFill>
                <a:latin typeface="Open Sans"/>
                <a:ea typeface="Open Sans"/>
                <a:cs typeface="Open Sans"/>
                <a:sym typeface="Open Sans"/>
              </a:rPr>
              <a:t>Interbreeding…</a:t>
            </a:r>
            <a:endParaRPr/>
          </a:p>
          <a:p>
            <a:pPr marL="228600" lvl="0" indent="-228600" algn="l" rtl="0">
              <a:lnSpc>
                <a:spcPct val="90000"/>
              </a:lnSpc>
              <a:spcBef>
                <a:spcPts val="1000"/>
              </a:spcBef>
              <a:spcAft>
                <a:spcPts val="0"/>
              </a:spcAft>
              <a:buClr>
                <a:srgbClr val="000000"/>
              </a:buClr>
              <a:buSzPts val="2800"/>
              <a:buChar char="•"/>
            </a:pPr>
            <a:r>
              <a:rPr lang="en-GB">
                <a:solidFill>
                  <a:srgbClr val="000000"/>
                </a:solidFill>
                <a:latin typeface="Open Sans"/>
                <a:ea typeface="Open Sans"/>
                <a:cs typeface="Open Sans"/>
                <a:sym typeface="Open Sans"/>
              </a:rPr>
              <a:t>Key attributes:</a:t>
            </a:r>
            <a:endParaRPr/>
          </a:p>
          <a:p>
            <a:pPr marL="685800" lvl="1" indent="-228600" algn="l" rtl="0">
              <a:lnSpc>
                <a:spcPct val="90000"/>
              </a:lnSpc>
              <a:spcBef>
                <a:spcPts val="500"/>
              </a:spcBef>
              <a:spcAft>
                <a:spcPts val="0"/>
              </a:spcAft>
              <a:buClr>
                <a:srgbClr val="000000"/>
              </a:buClr>
              <a:buSzPts val="2400"/>
              <a:buChar char="•"/>
            </a:pPr>
            <a:r>
              <a:rPr lang="en-GB">
                <a:solidFill>
                  <a:srgbClr val="000000"/>
                </a:solidFill>
                <a:latin typeface="Open Sans"/>
                <a:ea typeface="Open Sans"/>
                <a:cs typeface="Open Sans"/>
                <a:sym typeface="Open Sans"/>
              </a:rPr>
              <a:t>Allele and genotype diversity</a:t>
            </a:r>
            <a:endParaRPr/>
          </a:p>
          <a:p>
            <a:pPr marL="685800" lvl="1" indent="-228600" algn="l" rtl="0">
              <a:lnSpc>
                <a:spcPct val="90000"/>
              </a:lnSpc>
              <a:spcBef>
                <a:spcPts val="500"/>
              </a:spcBef>
              <a:spcAft>
                <a:spcPts val="0"/>
              </a:spcAft>
              <a:buClr>
                <a:srgbClr val="000000"/>
              </a:buClr>
              <a:buSzPts val="2400"/>
              <a:buChar char="•"/>
            </a:pPr>
            <a:r>
              <a:rPr lang="en-GB">
                <a:solidFill>
                  <a:srgbClr val="000000"/>
                </a:solidFill>
                <a:latin typeface="Open Sans"/>
                <a:ea typeface="Open Sans"/>
                <a:cs typeface="Open Sans"/>
                <a:sym typeface="Open Sans"/>
              </a:rPr>
              <a:t>Population size (</a:t>
            </a:r>
            <a:r>
              <a:rPr lang="en-GB" i="1">
                <a:solidFill>
                  <a:srgbClr val="000000"/>
                </a:solidFill>
                <a:latin typeface="Open Sans"/>
                <a:ea typeface="Open Sans"/>
                <a:cs typeface="Open Sans"/>
                <a:sym typeface="Open Sans"/>
              </a:rPr>
              <a:t>N</a:t>
            </a:r>
            <a:r>
              <a:rPr lang="en-GB" sz="1600" i="1">
                <a:solidFill>
                  <a:srgbClr val="000000"/>
                </a:solidFill>
                <a:latin typeface="Open Sans"/>
                <a:ea typeface="Open Sans"/>
                <a:cs typeface="Open Sans"/>
                <a:sym typeface="Open Sans"/>
              </a:rPr>
              <a:t>e</a:t>
            </a:r>
            <a:r>
              <a:rPr lang="en-GB">
                <a:solidFill>
                  <a:srgbClr val="000000"/>
                </a:solidFill>
                <a:latin typeface="Open Sans"/>
                <a:ea typeface="Open Sans"/>
                <a:cs typeface="Open Sans"/>
                <a:sym typeface="Open Sans"/>
              </a:rPr>
              <a:t>)</a:t>
            </a:r>
            <a:endParaRPr/>
          </a:p>
          <a:p>
            <a:pPr marL="685800" lvl="1" indent="-228600" algn="l" rtl="0">
              <a:lnSpc>
                <a:spcPct val="90000"/>
              </a:lnSpc>
              <a:spcBef>
                <a:spcPts val="500"/>
              </a:spcBef>
              <a:spcAft>
                <a:spcPts val="0"/>
              </a:spcAft>
              <a:buClr>
                <a:srgbClr val="000000"/>
              </a:buClr>
              <a:buSzPts val="2400"/>
              <a:buChar char="•"/>
            </a:pPr>
            <a:r>
              <a:rPr lang="en-GB">
                <a:solidFill>
                  <a:srgbClr val="000000"/>
                </a:solidFill>
                <a:latin typeface="Open Sans"/>
                <a:ea typeface="Open Sans"/>
                <a:cs typeface="Open Sans"/>
                <a:sym typeface="Open Sans"/>
              </a:rPr>
              <a:t>Structure</a:t>
            </a:r>
            <a:endParaRPr/>
          </a:p>
        </p:txBody>
      </p:sp>
      <p:pic>
        <p:nvPicPr>
          <p:cNvPr id="191" name="Google Shape;191;p10"/>
          <p:cNvPicPr preferRelativeResize="0"/>
          <p:nvPr/>
        </p:nvPicPr>
        <p:blipFill rotWithShape="1">
          <a:blip r:embed="rId3">
            <a:alphaModFix/>
          </a:blip>
          <a:srcRect/>
          <a:stretch/>
        </p:blipFill>
        <p:spPr>
          <a:xfrm>
            <a:off x="9303021" y="640867"/>
            <a:ext cx="2050778" cy="2127830"/>
          </a:xfrm>
          <a:prstGeom prst="rect">
            <a:avLst/>
          </a:prstGeom>
          <a:noFill/>
          <a:ln>
            <a:noFill/>
          </a:ln>
        </p:spPr>
      </p:pic>
      <p:sp>
        <p:nvSpPr>
          <p:cNvPr id="192" name="Google Shape;192;p10"/>
          <p:cNvSpPr txBox="1"/>
          <p:nvPr/>
        </p:nvSpPr>
        <p:spPr>
          <a:xfrm>
            <a:off x="9272041" y="2752764"/>
            <a:ext cx="217791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chemeClr val="dk1"/>
                </a:solidFill>
                <a:latin typeface="Calibri"/>
                <a:ea typeface="Calibri"/>
                <a:cs typeface="Calibri"/>
                <a:sym typeface="Calibri"/>
              </a:rPr>
              <a:t>Supervised Machine Learning for Population Genetics: A New Paradigm</a:t>
            </a:r>
            <a:endParaRPr/>
          </a:p>
        </p:txBody>
      </p:sp>
      <p:pic>
        <p:nvPicPr>
          <p:cNvPr id="193" name="Google Shape;193;p10"/>
          <p:cNvPicPr preferRelativeResize="0"/>
          <p:nvPr/>
        </p:nvPicPr>
        <p:blipFill rotWithShape="1">
          <a:blip r:embed="rId4">
            <a:alphaModFix/>
          </a:blip>
          <a:srcRect/>
          <a:stretch/>
        </p:blipFill>
        <p:spPr>
          <a:xfrm>
            <a:off x="7639957" y="3609596"/>
            <a:ext cx="3810000" cy="2324100"/>
          </a:xfrm>
          <a:prstGeom prst="rect">
            <a:avLst/>
          </a:prstGeom>
          <a:noFill/>
          <a:ln>
            <a:noFill/>
          </a:ln>
        </p:spPr>
      </p:pic>
      <p:sp>
        <p:nvSpPr>
          <p:cNvPr id="194" name="Google Shape;194;p10"/>
          <p:cNvSpPr txBox="1"/>
          <p:nvPr/>
        </p:nvSpPr>
        <p:spPr>
          <a:xfrm>
            <a:off x="7639957" y="5933696"/>
            <a:ext cx="403315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Unibaas (2020). Population Genetics - Simulations with 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AF5D6"/>
        </a:solidFill>
        <a:effectLst/>
      </p:bgPr>
    </p:bg>
    <p:spTree>
      <p:nvGrpSpPr>
        <p:cNvPr id="1" name="Shape 199"/>
        <p:cNvGrpSpPr/>
        <p:nvPr/>
      </p:nvGrpSpPr>
      <p:grpSpPr>
        <a:xfrm>
          <a:off x="0" y="0"/>
          <a:ext cx="0" cy="0"/>
          <a:chOff x="0" y="0"/>
          <a:chExt cx="0" cy="0"/>
        </a:xfrm>
      </p:grpSpPr>
      <p:sp>
        <p:nvSpPr>
          <p:cNvPr id="200" name="Google Shape;20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What is population genetics?</a:t>
            </a:r>
            <a:endParaRPr/>
          </a:p>
        </p:txBody>
      </p:sp>
      <p:sp>
        <p:nvSpPr>
          <p:cNvPr id="201" name="Google Shape;20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GB"/>
              <a:t>A subfield of genomics that deals with:</a:t>
            </a:r>
            <a:endParaRPr/>
          </a:p>
          <a:p>
            <a:pPr marL="228600" lvl="0" indent="-228600" algn="l" rtl="0">
              <a:lnSpc>
                <a:spcPct val="90000"/>
              </a:lnSpc>
              <a:spcBef>
                <a:spcPts val="1000"/>
              </a:spcBef>
              <a:spcAft>
                <a:spcPts val="0"/>
              </a:spcAft>
              <a:buClr>
                <a:schemeClr val="dk1"/>
              </a:buClr>
              <a:buSzPts val="2800"/>
              <a:buChar char="•"/>
            </a:pPr>
            <a:r>
              <a:rPr lang="en-GB"/>
              <a:t>Genetic composition of populations</a:t>
            </a:r>
            <a:endParaRPr/>
          </a:p>
          <a:p>
            <a:pPr marL="228600" lvl="0" indent="-228600" algn="l" rtl="0">
              <a:lnSpc>
                <a:spcPct val="90000"/>
              </a:lnSpc>
              <a:spcBef>
                <a:spcPts val="1000"/>
              </a:spcBef>
              <a:spcAft>
                <a:spcPts val="0"/>
              </a:spcAft>
              <a:buClr>
                <a:schemeClr val="dk1"/>
              </a:buClr>
              <a:buSzPts val="2800"/>
              <a:buChar char="•"/>
            </a:pPr>
            <a:r>
              <a:rPr lang="en-GB"/>
              <a:t>Factors influencing genetic variation (drift, mutation, migration, selection)</a:t>
            </a:r>
            <a:endParaRPr/>
          </a:p>
          <a:p>
            <a:pPr marL="228600" lvl="0" indent="-228600" algn="l" rtl="0">
              <a:lnSpc>
                <a:spcPct val="90000"/>
              </a:lnSpc>
              <a:spcBef>
                <a:spcPts val="1000"/>
              </a:spcBef>
              <a:spcAft>
                <a:spcPts val="0"/>
              </a:spcAft>
              <a:buClr>
                <a:schemeClr val="dk1"/>
              </a:buClr>
              <a:buSzPts val="2800"/>
              <a:buChar char="•"/>
            </a:pPr>
            <a:r>
              <a:rPr lang="en-GB"/>
              <a:t>Relationships among populations</a:t>
            </a:r>
            <a:endParaRPr/>
          </a:p>
          <a:p>
            <a:pPr marL="228600" lvl="0" indent="-228600" algn="l" rtl="0">
              <a:lnSpc>
                <a:spcPct val="90000"/>
              </a:lnSpc>
              <a:spcBef>
                <a:spcPts val="1000"/>
              </a:spcBef>
              <a:spcAft>
                <a:spcPts val="0"/>
              </a:spcAft>
              <a:buClr>
                <a:schemeClr val="dk1"/>
              </a:buClr>
              <a:buSzPts val="2800"/>
              <a:buChar char="•"/>
            </a:pPr>
            <a:r>
              <a:rPr lang="en-GB"/>
              <a:t>Complex mathematical models </a:t>
            </a:r>
            <a:endParaRPr/>
          </a:p>
        </p:txBody>
      </p:sp>
      <p:pic>
        <p:nvPicPr>
          <p:cNvPr id="202" name="Google Shape;202;p11"/>
          <p:cNvPicPr preferRelativeResize="0"/>
          <p:nvPr/>
        </p:nvPicPr>
        <p:blipFill rotWithShape="1">
          <a:blip r:embed="rId3">
            <a:alphaModFix/>
          </a:blip>
          <a:srcRect/>
          <a:stretch/>
        </p:blipFill>
        <p:spPr>
          <a:xfrm>
            <a:off x="8886825" y="4329113"/>
            <a:ext cx="2466975" cy="1847850"/>
          </a:xfrm>
          <a:prstGeom prst="rect">
            <a:avLst/>
          </a:prstGeom>
          <a:noFill/>
          <a:ln>
            <a:noFill/>
          </a:ln>
        </p:spPr>
      </p:pic>
      <p:sp>
        <p:nvSpPr>
          <p:cNvPr id="203" name="Google Shape;203;p11"/>
          <p:cNvSpPr txBox="1"/>
          <p:nvPr/>
        </p:nvSpPr>
        <p:spPr>
          <a:xfrm>
            <a:off x="8886824" y="6262042"/>
            <a:ext cx="246697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Arial"/>
                <a:ea typeface="Arial"/>
                <a:cs typeface="Arial"/>
                <a:sym typeface="Arial"/>
              </a:rPr>
              <a:t>Image credit: J.P. Morgan Healthcare Conference (2020)</a:t>
            </a:r>
            <a:endParaRPr sz="12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AF5D6"/>
        </a:solidFill>
        <a:effectLst/>
      </p:bgPr>
    </p:bg>
    <p:spTree>
      <p:nvGrpSpPr>
        <p:cNvPr id="1" name="Shape 208"/>
        <p:cNvGrpSpPr/>
        <p:nvPr/>
      </p:nvGrpSpPr>
      <p:grpSpPr>
        <a:xfrm>
          <a:off x="0" y="0"/>
          <a:ext cx="0" cy="0"/>
          <a:chOff x="0" y="0"/>
          <a:chExt cx="0" cy="0"/>
        </a:xfrm>
      </p:grpSpPr>
      <p:sp>
        <p:nvSpPr>
          <p:cNvPr id="209" name="Google Shape;209;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Population genetics vs. Phylogenetics</a:t>
            </a:r>
            <a:endParaRPr/>
          </a:p>
        </p:txBody>
      </p:sp>
      <p:sp>
        <p:nvSpPr>
          <p:cNvPr id="210" name="Google Shape;210;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GB"/>
              <a:t>How is it different from phylogenetics in aims and techniques?</a:t>
            </a:r>
            <a:endParaRPr/>
          </a:p>
          <a:p>
            <a:pPr marL="685800" lvl="1" indent="-228600" algn="l" rtl="0">
              <a:lnSpc>
                <a:spcPct val="90000"/>
              </a:lnSpc>
              <a:spcBef>
                <a:spcPts val="500"/>
              </a:spcBef>
              <a:spcAft>
                <a:spcPts val="0"/>
              </a:spcAft>
              <a:buClr>
                <a:schemeClr val="dk1"/>
              </a:buClr>
              <a:buSzPts val="2400"/>
              <a:buChar char="•"/>
            </a:pPr>
            <a:r>
              <a:rPr lang="en-GB"/>
              <a:t>Populations, not species</a:t>
            </a:r>
            <a:endParaRPr/>
          </a:p>
          <a:p>
            <a:pPr marL="685800" lvl="1" indent="-228600" algn="l" rtl="0">
              <a:lnSpc>
                <a:spcPct val="90000"/>
              </a:lnSpc>
              <a:spcBef>
                <a:spcPts val="500"/>
              </a:spcBef>
              <a:spcAft>
                <a:spcPts val="0"/>
              </a:spcAft>
              <a:buClr>
                <a:schemeClr val="dk1"/>
              </a:buClr>
              <a:buSzPts val="2400"/>
              <a:buChar char="•"/>
            </a:pPr>
            <a:r>
              <a:rPr lang="en-GB"/>
              <a:t>Multiple individuals per population, not one</a:t>
            </a:r>
            <a:endParaRPr/>
          </a:p>
          <a:p>
            <a:pPr marL="685800" lvl="1" indent="-228600" algn="l" rtl="0">
              <a:lnSpc>
                <a:spcPct val="90000"/>
              </a:lnSpc>
              <a:spcBef>
                <a:spcPts val="500"/>
              </a:spcBef>
              <a:spcAft>
                <a:spcPts val="0"/>
              </a:spcAft>
              <a:buClr>
                <a:schemeClr val="dk1"/>
              </a:buClr>
              <a:buSzPts val="2400"/>
              <a:buChar char="•"/>
            </a:pPr>
            <a:r>
              <a:rPr lang="en-GB"/>
              <a:t>More quantitative, less qualitative</a:t>
            </a:r>
            <a:endParaRPr/>
          </a:p>
          <a:p>
            <a:pPr marL="685800" lvl="1" indent="-76200" algn="l" rtl="0">
              <a:lnSpc>
                <a:spcPct val="90000"/>
              </a:lnSpc>
              <a:spcBef>
                <a:spcPts val="500"/>
              </a:spcBef>
              <a:spcAft>
                <a:spcPts val="0"/>
              </a:spcAft>
              <a:buClr>
                <a:schemeClr val="dk1"/>
              </a:buClr>
              <a:buSzPts val="2400"/>
              <a:buNone/>
            </a:pPr>
            <a:endParaRPr/>
          </a:p>
          <a:p>
            <a:pPr marL="228600" lvl="0" indent="-228600" algn="l" rtl="0">
              <a:lnSpc>
                <a:spcPct val="90000"/>
              </a:lnSpc>
              <a:spcBef>
                <a:spcPts val="1000"/>
              </a:spcBef>
              <a:spcAft>
                <a:spcPts val="0"/>
              </a:spcAft>
              <a:buClr>
                <a:schemeClr val="dk1"/>
              </a:buClr>
              <a:buSzPts val="2800"/>
              <a:buChar char="•"/>
            </a:pPr>
            <a:r>
              <a:rPr lang="en-GB"/>
              <a:t>Population genetics:</a:t>
            </a:r>
            <a:endParaRPr/>
          </a:p>
          <a:p>
            <a:pPr marL="685800" lvl="1" indent="-228600" algn="l" rtl="0">
              <a:lnSpc>
                <a:spcPct val="90000"/>
              </a:lnSpc>
              <a:spcBef>
                <a:spcPts val="500"/>
              </a:spcBef>
              <a:spcAft>
                <a:spcPts val="0"/>
              </a:spcAft>
              <a:buClr>
                <a:schemeClr val="dk1"/>
              </a:buClr>
              <a:buSzPts val="2400"/>
              <a:buChar char="•"/>
            </a:pPr>
            <a:r>
              <a:rPr lang="en-GB"/>
              <a:t>Wants to understand: genetic variation, allele frequencies,</a:t>
            </a:r>
            <a:br>
              <a:rPr lang="en-GB"/>
            </a:br>
            <a:r>
              <a:rPr lang="en-GB"/>
              <a:t>evolutionary processes (4 forces), adaptation, genetic basis</a:t>
            </a:r>
            <a:br>
              <a:rPr lang="en-GB"/>
            </a:br>
            <a:r>
              <a:rPr lang="en-GB"/>
              <a:t>of traits</a:t>
            </a:r>
            <a:endParaRPr/>
          </a:p>
          <a:p>
            <a:pPr marL="228600" lvl="0" indent="-228600" algn="l" rtl="0">
              <a:lnSpc>
                <a:spcPct val="90000"/>
              </a:lnSpc>
              <a:spcBef>
                <a:spcPts val="1000"/>
              </a:spcBef>
              <a:spcAft>
                <a:spcPts val="0"/>
              </a:spcAft>
              <a:buClr>
                <a:schemeClr val="dk1"/>
              </a:buClr>
              <a:buSzPts val="2800"/>
              <a:buChar char="•"/>
            </a:pPr>
            <a:r>
              <a:rPr lang="en-GB"/>
              <a:t>Phylogenetics: </a:t>
            </a:r>
            <a:endParaRPr/>
          </a:p>
          <a:p>
            <a:pPr marL="685800" lvl="1" indent="-228600" algn="l" rtl="0">
              <a:lnSpc>
                <a:spcPct val="90000"/>
              </a:lnSpc>
              <a:spcBef>
                <a:spcPts val="500"/>
              </a:spcBef>
              <a:spcAft>
                <a:spcPts val="0"/>
              </a:spcAft>
              <a:buClr>
                <a:schemeClr val="dk1"/>
              </a:buClr>
              <a:buSzPts val="2400"/>
              <a:buChar char="•"/>
            </a:pPr>
            <a:r>
              <a:rPr lang="en-GB"/>
              <a:t>Relationships, divergence times, ancestral states</a:t>
            </a:r>
            <a:endParaRPr/>
          </a:p>
          <a:p>
            <a:pPr marL="685800" lvl="1" indent="-76200" algn="l" rtl="0">
              <a:lnSpc>
                <a:spcPct val="90000"/>
              </a:lnSpc>
              <a:spcBef>
                <a:spcPts val="500"/>
              </a:spcBef>
              <a:spcAft>
                <a:spcPts val="0"/>
              </a:spcAft>
              <a:buClr>
                <a:schemeClr val="dk1"/>
              </a:buClr>
              <a:buSzPts val="24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pic>
        <p:nvPicPr>
          <p:cNvPr id="211" name="Google Shape;211;p12"/>
          <p:cNvPicPr preferRelativeResize="0"/>
          <p:nvPr/>
        </p:nvPicPr>
        <p:blipFill rotWithShape="1">
          <a:blip r:embed="rId3">
            <a:alphaModFix/>
          </a:blip>
          <a:srcRect l="-9905" r="1688"/>
          <a:stretch/>
        </p:blipFill>
        <p:spPr>
          <a:xfrm>
            <a:off x="8798011" y="2544192"/>
            <a:ext cx="2765755" cy="3066947"/>
          </a:xfrm>
          <a:prstGeom prst="rect">
            <a:avLst/>
          </a:prstGeom>
          <a:noFill/>
          <a:ln>
            <a:noFill/>
          </a:ln>
        </p:spPr>
      </p:pic>
      <p:sp>
        <p:nvSpPr>
          <p:cNvPr id="212" name="Google Shape;212;p12"/>
          <p:cNvSpPr txBox="1"/>
          <p:nvPr/>
        </p:nvSpPr>
        <p:spPr>
          <a:xfrm>
            <a:off x="9408395" y="5678607"/>
            <a:ext cx="2155371"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a:solidFill>
                  <a:schemeClr val="dk1"/>
                </a:solidFill>
                <a:latin typeface="Calibri"/>
                <a:ea typeface="Calibri"/>
                <a:cs typeface="Calibri"/>
                <a:sym typeface="Calibri"/>
              </a:rPr>
              <a:t>Bruce A. McDonald. </a:t>
            </a:r>
            <a:r>
              <a:rPr lang="en-GB" sz="1100" b="0" i="0">
                <a:solidFill>
                  <a:srgbClr val="000000"/>
                </a:solidFill>
                <a:latin typeface="Open Sans"/>
                <a:ea typeface="Open Sans"/>
                <a:cs typeface="Open Sans"/>
                <a:sym typeface="Open Sans"/>
              </a:rPr>
              <a:t>Population Genetics of Plant Pathogens. </a:t>
            </a:r>
            <a:endParaRPr sz="11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13"/>
          <p:cNvPicPr preferRelativeResize="0"/>
          <p:nvPr/>
        </p:nvPicPr>
        <p:blipFill rotWithShape="1">
          <a:blip r:embed="rId3">
            <a:alphaModFix/>
          </a:blip>
          <a:srcRect b="53133"/>
          <a:stretch/>
        </p:blipFill>
        <p:spPr>
          <a:xfrm>
            <a:off x="7808152" y="365125"/>
            <a:ext cx="3881340" cy="2657548"/>
          </a:xfrm>
          <a:prstGeom prst="rect">
            <a:avLst/>
          </a:prstGeom>
          <a:noFill/>
          <a:ln>
            <a:noFill/>
          </a:ln>
        </p:spPr>
      </p:pic>
      <p:sp>
        <p:nvSpPr>
          <p:cNvPr id="218" name="Google Shape;218;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So, what is variation?</a:t>
            </a:r>
            <a:endParaRPr/>
          </a:p>
        </p:txBody>
      </p:sp>
      <p:sp>
        <p:nvSpPr>
          <p:cNvPr id="219" name="Google Shape;219;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Non-variable (monomorphic) site</a:t>
            </a:r>
            <a:endParaRPr/>
          </a:p>
          <a:p>
            <a:pPr marL="228600" lvl="0" indent="-228600" algn="l" rtl="0">
              <a:lnSpc>
                <a:spcPct val="90000"/>
              </a:lnSpc>
              <a:spcBef>
                <a:spcPts val="1000"/>
              </a:spcBef>
              <a:spcAft>
                <a:spcPts val="0"/>
              </a:spcAft>
              <a:buClr>
                <a:schemeClr val="dk1"/>
              </a:buClr>
              <a:buSzPts val="2800"/>
              <a:buChar char="•"/>
            </a:pPr>
            <a:r>
              <a:rPr lang="en-GB"/>
              <a:t>Variable (polymorphic) site</a:t>
            </a:r>
            <a:endParaRPr/>
          </a:p>
          <a:p>
            <a:pPr marL="228600" lvl="0" indent="-228600" algn="l" rtl="0">
              <a:lnSpc>
                <a:spcPct val="90000"/>
              </a:lnSpc>
              <a:spcBef>
                <a:spcPts val="1000"/>
              </a:spcBef>
              <a:spcAft>
                <a:spcPts val="0"/>
              </a:spcAft>
              <a:buClr>
                <a:schemeClr val="dk1"/>
              </a:buClr>
              <a:buSzPts val="2800"/>
              <a:buChar char="•"/>
            </a:pPr>
            <a:r>
              <a:rPr lang="en-GB"/>
              <a:t>Singleton</a:t>
            </a:r>
            <a:endParaRPr/>
          </a:p>
        </p:txBody>
      </p:sp>
      <p:cxnSp>
        <p:nvCxnSpPr>
          <p:cNvPr id="220" name="Google Shape;220;p13"/>
          <p:cNvCxnSpPr/>
          <p:nvPr/>
        </p:nvCxnSpPr>
        <p:spPr>
          <a:xfrm>
            <a:off x="6096000" y="2160587"/>
            <a:ext cx="3009900" cy="434974"/>
          </a:xfrm>
          <a:prstGeom prst="straightConnector1">
            <a:avLst/>
          </a:prstGeom>
          <a:noFill/>
          <a:ln w="19050" cap="flat" cmpd="sng">
            <a:solidFill>
              <a:srgbClr val="FF0000"/>
            </a:solidFill>
            <a:prstDash val="solid"/>
            <a:miter lim="800000"/>
            <a:headEnd type="none" w="sm" len="sm"/>
            <a:tailEnd type="stealth" w="med" len="med"/>
          </a:ln>
        </p:spPr>
      </p:cxnSp>
      <p:cxnSp>
        <p:nvCxnSpPr>
          <p:cNvPr id="221" name="Google Shape;221;p13"/>
          <p:cNvCxnSpPr/>
          <p:nvPr/>
        </p:nvCxnSpPr>
        <p:spPr>
          <a:xfrm>
            <a:off x="6096000" y="2630486"/>
            <a:ext cx="3479800" cy="20639"/>
          </a:xfrm>
          <a:prstGeom prst="straightConnector1">
            <a:avLst/>
          </a:prstGeom>
          <a:noFill/>
          <a:ln w="19050" cap="flat" cmpd="sng">
            <a:solidFill>
              <a:srgbClr val="FF0000"/>
            </a:solidFill>
            <a:prstDash val="solid"/>
            <a:miter lim="800000"/>
            <a:headEnd type="none" w="sm" len="sm"/>
            <a:tailEnd type="stealth" w="med" len="med"/>
          </a:ln>
        </p:spPr>
      </p:cxnSp>
      <p:cxnSp>
        <p:nvCxnSpPr>
          <p:cNvPr id="222" name="Google Shape;222;p13"/>
          <p:cNvCxnSpPr/>
          <p:nvPr/>
        </p:nvCxnSpPr>
        <p:spPr>
          <a:xfrm rot="10800000" flipH="1">
            <a:off x="6096000" y="2640805"/>
            <a:ext cx="3848100" cy="434974"/>
          </a:xfrm>
          <a:prstGeom prst="straightConnector1">
            <a:avLst/>
          </a:prstGeom>
          <a:noFill/>
          <a:ln w="19050" cap="flat" cmpd="sng">
            <a:solidFill>
              <a:srgbClr val="FF0000"/>
            </a:solidFill>
            <a:prstDash val="solid"/>
            <a:miter lim="800000"/>
            <a:headEnd type="none" w="sm" len="sm"/>
            <a:tailEnd type="stealth" w="med" len="med"/>
          </a:ln>
        </p:spPr>
      </p:cxnSp>
      <p:sp>
        <p:nvSpPr>
          <p:cNvPr id="223" name="Google Shape;223;p13"/>
          <p:cNvSpPr txBox="1"/>
          <p:nvPr/>
        </p:nvSpPr>
        <p:spPr>
          <a:xfrm rot="956050">
            <a:off x="5953514" y="638801"/>
            <a:ext cx="1828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i="1">
                <a:solidFill>
                  <a:schemeClr val="dk1"/>
                </a:solidFill>
                <a:latin typeface="Calibri"/>
                <a:ea typeface="Calibri"/>
                <a:cs typeface="Calibri"/>
                <a:sym typeface="Calibri"/>
              </a:rPr>
              <a:t>The basis of everything!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 calcmode="lin" valueType="num">
                                      <p:cBhvr additive="base">
                                        <p:cTn id="7" dur="500"/>
                                        <p:tgtEl>
                                          <p:spTgt spid="22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
                                        </p:tgtEl>
                                        <p:attrNameLst>
                                          <p:attrName>style.visibility</p:attrName>
                                        </p:attrNameLst>
                                      </p:cBhvr>
                                      <p:to>
                                        <p:strVal val="visible"/>
                                      </p:to>
                                    </p:set>
                                    <p:animEffect transition="in" filter="fade">
                                      <p:cBhvr>
                                        <p:cTn id="12" dur="1000"/>
                                        <p:tgtEl>
                                          <p:spTgt spid="2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2"/>
                                        </p:tgtEl>
                                        <p:attrNameLst>
                                          <p:attrName>style.visibility</p:attrName>
                                        </p:attrNameLst>
                                      </p:cBhvr>
                                      <p:to>
                                        <p:strVal val="visible"/>
                                      </p:to>
                                    </p:set>
                                    <p:animEffect transition="in" filter="fade">
                                      <p:cBhvr>
                                        <p:cTn id="17" dur="10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14"/>
          <p:cNvPicPr preferRelativeResize="0"/>
          <p:nvPr/>
        </p:nvPicPr>
        <p:blipFill rotWithShape="1">
          <a:blip r:embed="rId3">
            <a:alphaModFix/>
          </a:blip>
          <a:srcRect b="7043"/>
          <a:stretch/>
        </p:blipFill>
        <p:spPr>
          <a:xfrm>
            <a:off x="7808152" y="365125"/>
            <a:ext cx="3881340" cy="5270898"/>
          </a:xfrm>
          <a:prstGeom prst="rect">
            <a:avLst/>
          </a:prstGeom>
          <a:noFill/>
          <a:ln>
            <a:noFill/>
          </a:ln>
        </p:spPr>
      </p:pic>
      <p:sp>
        <p:nvSpPr>
          <p:cNvPr id="229" name="Google Shape;22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So, what is variation?</a:t>
            </a:r>
            <a:endParaRPr/>
          </a:p>
        </p:txBody>
      </p:sp>
      <p:sp>
        <p:nvSpPr>
          <p:cNvPr id="230" name="Google Shape;230;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Non-variable (monomorphic) site</a:t>
            </a:r>
            <a:endParaRPr/>
          </a:p>
          <a:p>
            <a:pPr marL="228600" lvl="0" indent="-228600" algn="l" rtl="0">
              <a:lnSpc>
                <a:spcPct val="90000"/>
              </a:lnSpc>
              <a:spcBef>
                <a:spcPts val="1000"/>
              </a:spcBef>
              <a:spcAft>
                <a:spcPts val="0"/>
              </a:spcAft>
              <a:buClr>
                <a:schemeClr val="dk1"/>
              </a:buClr>
              <a:buSzPts val="2800"/>
              <a:buChar char="•"/>
            </a:pPr>
            <a:r>
              <a:rPr lang="en-GB"/>
              <a:t>Variable (polymorphic) site</a:t>
            </a:r>
            <a:endParaRPr/>
          </a:p>
          <a:p>
            <a:pPr marL="228600" lvl="0" indent="-228600" algn="l" rtl="0">
              <a:lnSpc>
                <a:spcPct val="90000"/>
              </a:lnSpc>
              <a:spcBef>
                <a:spcPts val="1000"/>
              </a:spcBef>
              <a:spcAft>
                <a:spcPts val="0"/>
              </a:spcAft>
              <a:buClr>
                <a:schemeClr val="dk1"/>
              </a:buClr>
              <a:buSzPts val="2800"/>
              <a:buChar char="•"/>
            </a:pPr>
            <a:r>
              <a:rPr lang="en-GB"/>
              <a:t>Singleton</a:t>
            </a:r>
            <a:endParaRPr/>
          </a:p>
          <a:p>
            <a:pPr marL="228600" lvl="0" indent="-228600" algn="l" rtl="0">
              <a:lnSpc>
                <a:spcPct val="90000"/>
              </a:lnSpc>
              <a:spcBef>
                <a:spcPts val="1000"/>
              </a:spcBef>
              <a:spcAft>
                <a:spcPts val="0"/>
              </a:spcAft>
              <a:buClr>
                <a:schemeClr val="dk1"/>
              </a:buClr>
              <a:buSzPts val="2800"/>
              <a:buChar char="•"/>
            </a:pPr>
            <a:r>
              <a:rPr lang="en-GB"/>
              <a:t>Fixed difference</a:t>
            </a:r>
            <a:endParaRPr/>
          </a:p>
          <a:p>
            <a:pPr marL="228600" lvl="0" indent="-228600" algn="l" rtl="0">
              <a:lnSpc>
                <a:spcPct val="90000"/>
              </a:lnSpc>
              <a:spcBef>
                <a:spcPts val="1000"/>
              </a:spcBef>
              <a:spcAft>
                <a:spcPts val="0"/>
              </a:spcAft>
              <a:buClr>
                <a:schemeClr val="dk1"/>
              </a:buClr>
              <a:buSzPts val="2800"/>
              <a:buChar char="•"/>
            </a:pPr>
            <a:r>
              <a:rPr lang="en-GB"/>
              <a:t>Partially differentiated site</a:t>
            </a:r>
            <a:endParaRPr/>
          </a:p>
          <a:p>
            <a:pPr marL="228600" lvl="0" indent="-228600" algn="l" rtl="0">
              <a:lnSpc>
                <a:spcPct val="90000"/>
              </a:lnSpc>
              <a:spcBef>
                <a:spcPts val="1000"/>
              </a:spcBef>
              <a:spcAft>
                <a:spcPts val="0"/>
              </a:spcAft>
              <a:buClr>
                <a:schemeClr val="dk1"/>
              </a:buClr>
              <a:buSzPts val="2800"/>
              <a:buChar char="•"/>
            </a:pPr>
            <a:r>
              <a:rPr lang="en-GB"/>
              <a:t>Tri-allelic site</a:t>
            </a:r>
            <a:endParaRPr/>
          </a:p>
        </p:txBody>
      </p:sp>
      <p:cxnSp>
        <p:nvCxnSpPr>
          <p:cNvPr id="231" name="Google Shape;231;p14"/>
          <p:cNvCxnSpPr/>
          <p:nvPr/>
        </p:nvCxnSpPr>
        <p:spPr>
          <a:xfrm>
            <a:off x="6096000" y="2160587"/>
            <a:ext cx="3009900" cy="434974"/>
          </a:xfrm>
          <a:prstGeom prst="straightConnector1">
            <a:avLst/>
          </a:prstGeom>
          <a:noFill/>
          <a:ln w="19050" cap="flat" cmpd="sng">
            <a:solidFill>
              <a:srgbClr val="FF0000"/>
            </a:solidFill>
            <a:prstDash val="solid"/>
            <a:miter lim="800000"/>
            <a:headEnd type="none" w="sm" len="sm"/>
            <a:tailEnd type="stealth" w="med" len="med"/>
          </a:ln>
        </p:spPr>
      </p:cxnSp>
      <p:cxnSp>
        <p:nvCxnSpPr>
          <p:cNvPr id="232" name="Google Shape;232;p14"/>
          <p:cNvCxnSpPr/>
          <p:nvPr/>
        </p:nvCxnSpPr>
        <p:spPr>
          <a:xfrm>
            <a:off x="6096000" y="2630486"/>
            <a:ext cx="3479800" cy="20639"/>
          </a:xfrm>
          <a:prstGeom prst="straightConnector1">
            <a:avLst/>
          </a:prstGeom>
          <a:noFill/>
          <a:ln w="19050" cap="flat" cmpd="sng">
            <a:solidFill>
              <a:srgbClr val="FF0000"/>
            </a:solidFill>
            <a:prstDash val="solid"/>
            <a:miter lim="800000"/>
            <a:headEnd type="none" w="sm" len="sm"/>
            <a:tailEnd type="stealth" w="med" len="med"/>
          </a:ln>
        </p:spPr>
      </p:cxnSp>
      <p:cxnSp>
        <p:nvCxnSpPr>
          <p:cNvPr id="233" name="Google Shape;233;p14"/>
          <p:cNvCxnSpPr/>
          <p:nvPr/>
        </p:nvCxnSpPr>
        <p:spPr>
          <a:xfrm rot="10800000" flipH="1">
            <a:off x="6096000" y="2640805"/>
            <a:ext cx="3848100" cy="434974"/>
          </a:xfrm>
          <a:prstGeom prst="straightConnector1">
            <a:avLst/>
          </a:prstGeom>
          <a:noFill/>
          <a:ln w="19050" cap="flat" cmpd="sng">
            <a:solidFill>
              <a:srgbClr val="FF0000"/>
            </a:solidFill>
            <a:prstDash val="solid"/>
            <a:miter lim="800000"/>
            <a:headEnd type="none" w="sm" len="sm"/>
            <a:tailEnd type="stealth" w="med" len="med"/>
          </a:ln>
        </p:spPr>
      </p:cxnSp>
      <p:cxnSp>
        <p:nvCxnSpPr>
          <p:cNvPr id="234" name="Google Shape;234;p14"/>
          <p:cNvCxnSpPr/>
          <p:nvPr/>
        </p:nvCxnSpPr>
        <p:spPr>
          <a:xfrm>
            <a:off x="6096000" y="3476625"/>
            <a:ext cx="4229100" cy="1769154"/>
          </a:xfrm>
          <a:prstGeom prst="straightConnector1">
            <a:avLst/>
          </a:prstGeom>
          <a:noFill/>
          <a:ln w="19050" cap="flat" cmpd="sng">
            <a:solidFill>
              <a:srgbClr val="FF0000"/>
            </a:solidFill>
            <a:prstDash val="solid"/>
            <a:miter lim="800000"/>
            <a:headEnd type="none" w="sm" len="sm"/>
            <a:tailEnd type="stealth" w="med" len="med"/>
          </a:ln>
        </p:spPr>
      </p:cxnSp>
      <p:sp>
        <p:nvSpPr>
          <p:cNvPr id="235" name="Google Shape;235;p14"/>
          <p:cNvSpPr txBox="1"/>
          <p:nvPr/>
        </p:nvSpPr>
        <p:spPr>
          <a:xfrm>
            <a:off x="10538460" y="5957088"/>
            <a:ext cx="441960" cy="5409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FF0000"/>
                </a:solidFill>
                <a:latin typeface="Calibri"/>
                <a:ea typeface="Calibri"/>
                <a:cs typeface="Calibri"/>
                <a:sym typeface="Calibri"/>
              </a:rPr>
              <a:t>?</a:t>
            </a:r>
            <a:endParaRPr sz="2800" b="1">
              <a:solidFill>
                <a:schemeClr val="dk1"/>
              </a:solidFill>
              <a:latin typeface="Calibri"/>
              <a:ea typeface="Calibri"/>
              <a:cs typeface="Calibri"/>
              <a:sym typeface="Calibri"/>
            </a:endParaRPr>
          </a:p>
        </p:txBody>
      </p:sp>
      <p:cxnSp>
        <p:nvCxnSpPr>
          <p:cNvPr id="236" name="Google Shape;236;p14"/>
          <p:cNvCxnSpPr/>
          <p:nvPr/>
        </p:nvCxnSpPr>
        <p:spPr>
          <a:xfrm>
            <a:off x="6096000" y="3974496"/>
            <a:ext cx="5044440" cy="1271283"/>
          </a:xfrm>
          <a:prstGeom prst="straightConnector1">
            <a:avLst/>
          </a:prstGeom>
          <a:noFill/>
          <a:ln w="19050" cap="flat" cmpd="sng">
            <a:solidFill>
              <a:srgbClr val="FF0000"/>
            </a:solidFill>
            <a:prstDash val="solid"/>
            <a:miter lim="800000"/>
            <a:headEnd type="none" w="sm" len="sm"/>
            <a:tailEnd type="stealth" w="med" len="med"/>
          </a:ln>
        </p:spPr>
      </p:cxnSp>
      <p:cxnSp>
        <p:nvCxnSpPr>
          <p:cNvPr id="237" name="Google Shape;237;p14"/>
          <p:cNvCxnSpPr/>
          <p:nvPr/>
        </p:nvCxnSpPr>
        <p:spPr>
          <a:xfrm>
            <a:off x="6096000" y="4631526"/>
            <a:ext cx="5387340" cy="504316"/>
          </a:xfrm>
          <a:prstGeom prst="straightConnector1">
            <a:avLst/>
          </a:prstGeom>
          <a:noFill/>
          <a:ln w="19050" cap="flat" cmpd="sng">
            <a:solidFill>
              <a:srgbClr val="FF0000"/>
            </a:solidFill>
            <a:prstDash val="solid"/>
            <a:miter lim="800000"/>
            <a:headEnd type="none" w="sm" len="sm"/>
            <a:tailEnd type="stealth" w="med" len="med"/>
          </a:ln>
        </p:spPr>
      </p:cxnSp>
      <p:sp>
        <p:nvSpPr>
          <p:cNvPr id="238" name="Google Shape;238;p14"/>
          <p:cNvSpPr txBox="1"/>
          <p:nvPr/>
        </p:nvSpPr>
        <p:spPr>
          <a:xfrm rot="956050">
            <a:off x="5953514" y="638801"/>
            <a:ext cx="1828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i="1">
                <a:solidFill>
                  <a:schemeClr val="dk1"/>
                </a:solidFill>
                <a:latin typeface="Calibri"/>
                <a:ea typeface="Calibri"/>
                <a:cs typeface="Calibri"/>
                <a:sym typeface="Calibri"/>
              </a:rPr>
              <a:t>The basis of everything!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anim calcmode="lin" valueType="num">
                                      <p:cBhvr additive="base">
                                        <p:cTn id="7" dur="500"/>
                                        <p:tgtEl>
                                          <p:spTgt spid="23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6"/>
                                        </p:tgtEl>
                                        <p:attrNameLst>
                                          <p:attrName>style.visibility</p:attrName>
                                        </p:attrNameLst>
                                      </p:cBhvr>
                                      <p:to>
                                        <p:strVal val="visible"/>
                                      </p:to>
                                    </p:set>
                                    <p:anim calcmode="lin" valueType="num">
                                      <p:cBhvr additive="base">
                                        <p:cTn id="12" dur="500"/>
                                        <p:tgtEl>
                                          <p:spTgt spid="236"/>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37"/>
                                        </p:tgtEl>
                                        <p:attrNameLst>
                                          <p:attrName>style.visibility</p:attrName>
                                        </p:attrNameLst>
                                      </p:cBhvr>
                                      <p:to>
                                        <p:strVal val="visible"/>
                                      </p:to>
                                    </p:set>
                                    <p:anim calcmode="lin" valueType="num">
                                      <p:cBhvr additive="base">
                                        <p:cTn id="17" dur="500"/>
                                        <p:tgtEl>
                                          <p:spTgt spid="2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15"/>
          <p:cNvPicPr preferRelativeResize="0"/>
          <p:nvPr/>
        </p:nvPicPr>
        <p:blipFill rotWithShape="1">
          <a:blip r:embed="rId3">
            <a:alphaModFix/>
          </a:blip>
          <a:srcRect/>
          <a:stretch/>
        </p:blipFill>
        <p:spPr>
          <a:xfrm>
            <a:off x="7835899" y="400185"/>
            <a:ext cx="3881340" cy="5635276"/>
          </a:xfrm>
          <a:prstGeom prst="rect">
            <a:avLst/>
          </a:prstGeom>
          <a:noFill/>
          <a:ln>
            <a:noFill/>
          </a:ln>
        </p:spPr>
      </p:pic>
      <p:sp>
        <p:nvSpPr>
          <p:cNvPr id="244" name="Google Shape;24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So, what is variation?</a:t>
            </a:r>
            <a:endParaRPr/>
          </a:p>
        </p:txBody>
      </p:sp>
      <p:sp>
        <p:nvSpPr>
          <p:cNvPr id="245" name="Google Shape;245;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Non-variable (monomorphic) site</a:t>
            </a:r>
            <a:endParaRPr/>
          </a:p>
          <a:p>
            <a:pPr marL="228600" lvl="0" indent="-228600" algn="l" rtl="0">
              <a:lnSpc>
                <a:spcPct val="90000"/>
              </a:lnSpc>
              <a:spcBef>
                <a:spcPts val="1000"/>
              </a:spcBef>
              <a:spcAft>
                <a:spcPts val="0"/>
              </a:spcAft>
              <a:buClr>
                <a:schemeClr val="dk1"/>
              </a:buClr>
              <a:buSzPts val="2800"/>
              <a:buChar char="•"/>
            </a:pPr>
            <a:r>
              <a:rPr lang="en-GB"/>
              <a:t>Variable (polymorphic) site</a:t>
            </a:r>
            <a:endParaRPr/>
          </a:p>
          <a:p>
            <a:pPr marL="228600" lvl="0" indent="-228600" algn="l" rtl="0">
              <a:lnSpc>
                <a:spcPct val="90000"/>
              </a:lnSpc>
              <a:spcBef>
                <a:spcPts val="1000"/>
              </a:spcBef>
              <a:spcAft>
                <a:spcPts val="0"/>
              </a:spcAft>
              <a:buClr>
                <a:schemeClr val="dk1"/>
              </a:buClr>
              <a:buSzPts val="2800"/>
              <a:buChar char="•"/>
            </a:pPr>
            <a:r>
              <a:rPr lang="en-GB"/>
              <a:t>Singleton</a:t>
            </a:r>
            <a:endParaRPr/>
          </a:p>
          <a:p>
            <a:pPr marL="228600" lvl="0" indent="-228600" algn="l" rtl="0">
              <a:lnSpc>
                <a:spcPct val="90000"/>
              </a:lnSpc>
              <a:spcBef>
                <a:spcPts val="1000"/>
              </a:spcBef>
              <a:spcAft>
                <a:spcPts val="0"/>
              </a:spcAft>
              <a:buClr>
                <a:schemeClr val="dk1"/>
              </a:buClr>
              <a:buSzPts val="2800"/>
              <a:buChar char="•"/>
            </a:pPr>
            <a:r>
              <a:rPr lang="en-GB"/>
              <a:t>Fixed difference</a:t>
            </a:r>
            <a:endParaRPr/>
          </a:p>
          <a:p>
            <a:pPr marL="228600" lvl="0" indent="-228600" algn="l" rtl="0">
              <a:lnSpc>
                <a:spcPct val="90000"/>
              </a:lnSpc>
              <a:spcBef>
                <a:spcPts val="1000"/>
              </a:spcBef>
              <a:spcAft>
                <a:spcPts val="0"/>
              </a:spcAft>
              <a:buClr>
                <a:schemeClr val="dk1"/>
              </a:buClr>
              <a:buSzPts val="2800"/>
              <a:buChar char="•"/>
            </a:pPr>
            <a:r>
              <a:rPr lang="en-GB"/>
              <a:t>Partially differentiated site</a:t>
            </a:r>
            <a:endParaRPr/>
          </a:p>
          <a:p>
            <a:pPr marL="228600" lvl="0" indent="-228600" algn="l" rtl="0">
              <a:lnSpc>
                <a:spcPct val="90000"/>
              </a:lnSpc>
              <a:spcBef>
                <a:spcPts val="1000"/>
              </a:spcBef>
              <a:spcAft>
                <a:spcPts val="0"/>
              </a:spcAft>
              <a:buClr>
                <a:schemeClr val="dk1"/>
              </a:buClr>
              <a:buSzPts val="2800"/>
              <a:buChar char="•"/>
            </a:pPr>
            <a:r>
              <a:rPr lang="en-GB"/>
              <a:t>Tri-allelic site</a:t>
            </a:r>
            <a:endParaRPr/>
          </a:p>
        </p:txBody>
      </p:sp>
      <p:cxnSp>
        <p:nvCxnSpPr>
          <p:cNvPr id="246" name="Google Shape;246;p15"/>
          <p:cNvCxnSpPr/>
          <p:nvPr/>
        </p:nvCxnSpPr>
        <p:spPr>
          <a:xfrm>
            <a:off x="6096000" y="2160587"/>
            <a:ext cx="3009900" cy="434974"/>
          </a:xfrm>
          <a:prstGeom prst="straightConnector1">
            <a:avLst/>
          </a:prstGeom>
          <a:noFill/>
          <a:ln w="19050" cap="flat" cmpd="sng">
            <a:solidFill>
              <a:srgbClr val="FF0000"/>
            </a:solidFill>
            <a:prstDash val="solid"/>
            <a:miter lim="800000"/>
            <a:headEnd type="none" w="sm" len="sm"/>
            <a:tailEnd type="stealth" w="med" len="med"/>
          </a:ln>
        </p:spPr>
      </p:cxnSp>
      <p:cxnSp>
        <p:nvCxnSpPr>
          <p:cNvPr id="247" name="Google Shape;247;p15"/>
          <p:cNvCxnSpPr/>
          <p:nvPr/>
        </p:nvCxnSpPr>
        <p:spPr>
          <a:xfrm>
            <a:off x="6096000" y="2630486"/>
            <a:ext cx="3479800" cy="20639"/>
          </a:xfrm>
          <a:prstGeom prst="straightConnector1">
            <a:avLst/>
          </a:prstGeom>
          <a:noFill/>
          <a:ln w="19050" cap="flat" cmpd="sng">
            <a:solidFill>
              <a:srgbClr val="FF0000"/>
            </a:solidFill>
            <a:prstDash val="solid"/>
            <a:miter lim="800000"/>
            <a:headEnd type="none" w="sm" len="sm"/>
            <a:tailEnd type="stealth" w="med" len="med"/>
          </a:ln>
        </p:spPr>
      </p:cxnSp>
      <p:cxnSp>
        <p:nvCxnSpPr>
          <p:cNvPr id="248" name="Google Shape;248;p15"/>
          <p:cNvCxnSpPr/>
          <p:nvPr/>
        </p:nvCxnSpPr>
        <p:spPr>
          <a:xfrm rot="10800000" flipH="1">
            <a:off x="6096000" y="2640805"/>
            <a:ext cx="3848100" cy="434974"/>
          </a:xfrm>
          <a:prstGeom prst="straightConnector1">
            <a:avLst/>
          </a:prstGeom>
          <a:noFill/>
          <a:ln w="19050" cap="flat" cmpd="sng">
            <a:solidFill>
              <a:srgbClr val="FF0000"/>
            </a:solidFill>
            <a:prstDash val="solid"/>
            <a:miter lim="800000"/>
            <a:headEnd type="none" w="sm" len="sm"/>
            <a:tailEnd type="stealth" w="med" len="med"/>
          </a:ln>
        </p:spPr>
      </p:cxnSp>
      <p:cxnSp>
        <p:nvCxnSpPr>
          <p:cNvPr id="249" name="Google Shape;249;p15"/>
          <p:cNvCxnSpPr/>
          <p:nvPr/>
        </p:nvCxnSpPr>
        <p:spPr>
          <a:xfrm>
            <a:off x="6096000" y="3476625"/>
            <a:ext cx="4229100" cy="1769154"/>
          </a:xfrm>
          <a:prstGeom prst="straightConnector1">
            <a:avLst/>
          </a:prstGeom>
          <a:noFill/>
          <a:ln w="19050" cap="flat" cmpd="sng">
            <a:solidFill>
              <a:srgbClr val="FF0000"/>
            </a:solidFill>
            <a:prstDash val="solid"/>
            <a:miter lim="800000"/>
            <a:headEnd type="none" w="sm" len="sm"/>
            <a:tailEnd type="stealth" w="med" len="med"/>
          </a:ln>
        </p:spPr>
      </p:cxnSp>
      <p:sp>
        <p:nvSpPr>
          <p:cNvPr id="250" name="Google Shape;250;p15"/>
          <p:cNvSpPr txBox="1"/>
          <p:nvPr/>
        </p:nvSpPr>
        <p:spPr>
          <a:xfrm>
            <a:off x="10538460" y="5957088"/>
            <a:ext cx="441960" cy="5409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FF0000"/>
                </a:solidFill>
                <a:latin typeface="Calibri"/>
                <a:ea typeface="Calibri"/>
                <a:cs typeface="Calibri"/>
                <a:sym typeface="Calibri"/>
              </a:rPr>
              <a:t>?</a:t>
            </a:r>
            <a:endParaRPr sz="2800" b="1">
              <a:solidFill>
                <a:schemeClr val="dk1"/>
              </a:solidFill>
              <a:latin typeface="Calibri"/>
              <a:ea typeface="Calibri"/>
              <a:cs typeface="Calibri"/>
              <a:sym typeface="Calibri"/>
            </a:endParaRPr>
          </a:p>
        </p:txBody>
      </p:sp>
      <p:cxnSp>
        <p:nvCxnSpPr>
          <p:cNvPr id="251" name="Google Shape;251;p15"/>
          <p:cNvCxnSpPr/>
          <p:nvPr/>
        </p:nvCxnSpPr>
        <p:spPr>
          <a:xfrm>
            <a:off x="6096000" y="3974496"/>
            <a:ext cx="5044440" cy="1271283"/>
          </a:xfrm>
          <a:prstGeom prst="straightConnector1">
            <a:avLst/>
          </a:prstGeom>
          <a:noFill/>
          <a:ln w="19050" cap="flat" cmpd="sng">
            <a:solidFill>
              <a:srgbClr val="FF0000"/>
            </a:solidFill>
            <a:prstDash val="solid"/>
            <a:miter lim="800000"/>
            <a:headEnd type="none" w="sm" len="sm"/>
            <a:tailEnd type="stealth" w="med" len="med"/>
          </a:ln>
        </p:spPr>
      </p:cxnSp>
      <p:cxnSp>
        <p:nvCxnSpPr>
          <p:cNvPr id="252" name="Google Shape;252;p15"/>
          <p:cNvCxnSpPr/>
          <p:nvPr/>
        </p:nvCxnSpPr>
        <p:spPr>
          <a:xfrm>
            <a:off x="6096000" y="4631526"/>
            <a:ext cx="5387340" cy="504316"/>
          </a:xfrm>
          <a:prstGeom prst="straightConnector1">
            <a:avLst/>
          </a:prstGeom>
          <a:noFill/>
          <a:ln w="19050" cap="flat" cmpd="sng">
            <a:solidFill>
              <a:srgbClr val="FF0000"/>
            </a:solidFill>
            <a:prstDash val="solid"/>
            <a:miter lim="800000"/>
            <a:headEnd type="none" w="sm" len="sm"/>
            <a:tailEnd type="stealth" w="med" len="med"/>
          </a:ln>
        </p:spPr>
      </p:cxnSp>
      <p:sp>
        <p:nvSpPr>
          <p:cNvPr id="253" name="Google Shape;253;p15"/>
          <p:cNvSpPr txBox="1"/>
          <p:nvPr/>
        </p:nvSpPr>
        <p:spPr>
          <a:xfrm rot="956050">
            <a:off x="5953514" y="638801"/>
            <a:ext cx="1828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i="1">
                <a:solidFill>
                  <a:schemeClr val="dk1"/>
                </a:solidFill>
                <a:latin typeface="Calibri"/>
                <a:ea typeface="Calibri"/>
                <a:cs typeface="Calibri"/>
                <a:sym typeface="Calibri"/>
              </a:rPr>
              <a:t>The basis of everything!</a:t>
            </a:r>
            <a:endParaRPr/>
          </a:p>
        </p:txBody>
      </p:sp>
      <p:pic>
        <p:nvPicPr>
          <p:cNvPr id="254" name="Google Shape;254;p15"/>
          <p:cNvPicPr preferRelativeResize="0"/>
          <p:nvPr/>
        </p:nvPicPr>
        <p:blipFill rotWithShape="1">
          <a:blip r:embed="rId4">
            <a:alphaModFix/>
          </a:blip>
          <a:srcRect/>
          <a:stretch/>
        </p:blipFill>
        <p:spPr>
          <a:xfrm>
            <a:off x="1109128" y="5414898"/>
            <a:ext cx="6726772" cy="657504"/>
          </a:xfrm>
          <a:prstGeom prst="rect">
            <a:avLst/>
          </a:prstGeom>
          <a:noFill/>
          <a:ln>
            <a:noFill/>
          </a:ln>
        </p:spPr>
      </p:pic>
      <p:grpSp>
        <p:nvGrpSpPr>
          <p:cNvPr id="255" name="Google Shape;255;p15"/>
          <p:cNvGrpSpPr/>
          <p:nvPr/>
        </p:nvGrpSpPr>
        <p:grpSpPr>
          <a:xfrm>
            <a:off x="8441653" y="67413"/>
            <a:ext cx="2212800" cy="404393"/>
            <a:chOff x="8173461" y="180458"/>
            <a:chExt cx="2212800" cy="404393"/>
          </a:xfrm>
        </p:grpSpPr>
        <p:sp>
          <p:nvSpPr>
            <p:cNvPr id="256" name="Google Shape;256;p15"/>
            <p:cNvSpPr txBox="1"/>
            <p:nvPr/>
          </p:nvSpPr>
          <p:spPr>
            <a:xfrm>
              <a:off x="8173461" y="215519"/>
              <a:ext cx="233916"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5"/>
            <p:cNvSpPr txBox="1"/>
            <p:nvPr/>
          </p:nvSpPr>
          <p:spPr>
            <a:xfrm>
              <a:off x="8680055" y="180458"/>
              <a:ext cx="17062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Derived allele</a:t>
              </a:r>
              <a:endParaRPr/>
            </a:p>
          </p:txBody>
        </p:sp>
        <p:cxnSp>
          <p:nvCxnSpPr>
            <p:cNvPr id="258" name="Google Shape;258;p15"/>
            <p:cNvCxnSpPr/>
            <p:nvPr/>
          </p:nvCxnSpPr>
          <p:spPr>
            <a:xfrm>
              <a:off x="8516218" y="365125"/>
              <a:ext cx="180399" cy="0"/>
            </a:xfrm>
            <a:prstGeom prst="straightConnector1">
              <a:avLst/>
            </a:prstGeom>
            <a:noFill/>
            <a:ln w="19050" cap="flat" cmpd="sng">
              <a:solidFill>
                <a:schemeClr val="dk1"/>
              </a:solidFill>
              <a:prstDash val="solid"/>
              <a:miter lim="800000"/>
              <a:headEnd type="none" w="sm" len="sm"/>
              <a:tailEnd type="triangle" w="med" len="med"/>
            </a:ln>
          </p:spPr>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BF3FD"/>
        </a:solidFill>
        <a:effectLst/>
      </p:bgPr>
    </p:bg>
    <p:spTree>
      <p:nvGrpSpPr>
        <p:cNvPr id="1" name="Shape 263"/>
        <p:cNvGrpSpPr/>
        <p:nvPr/>
      </p:nvGrpSpPr>
      <p:grpSpPr>
        <a:xfrm>
          <a:off x="0" y="0"/>
          <a:ext cx="0" cy="0"/>
          <a:chOff x="0" y="0"/>
          <a:chExt cx="0" cy="0"/>
        </a:xfrm>
      </p:grpSpPr>
      <p:sp>
        <p:nvSpPr>
          <p:cNvPr id="264" name="Google Shape;26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Forces that affect genetic composition</a:t>
            </a:r>
            <a:endParaRPr/>
          </a:p>
        </p:txBody>
      </p:sp>
      <p:grpSp>
        <p:nvGrpSpPr>
          <p:cNvPr id="265" name="Google Shape;265;p16"/>
          <p:cNvGrpSpPr/>
          <p:nvPr/>
        </p:nvGrpSpPr>
        <p:grpSpPr>
          <a:xfrm>
            <a:off x="3335848" y="1826858"/>
            <a:ext cx="5152003" cy="4899846"/>
            <a:chOff x="2865948" y="1234"/>
            <a:chExt cx="5152003" cy="4899846"/>
          </a:xfrm>
        </p:grpSpPr>
        <p:sp>
          <p:nvSpPr>
            <p:cNvPr id="266" name="Google Shape;266;p16"/>
            <p:cNvSpPr/>
            <p:nvPr/>
          </p:nvSpPr>
          <p:spPr>
            <a:xfrm>
              <a:off x="4565073" y="1234"/>
              <a:ext cx="1753753" cy="1753753"/>
            </a:xfrm>
            <a:prstGeom prst="downArrow">
              <a:avLst>
                <a:gd name="adj1" fmla="val 50000"/>
                <a:gd name="adj2" fmla="val 35000"/>
              </a:avLst>
            </a:prstGeom>
            <a:solidFill>
              <a:schemeClr val="lt1"/>
            </a:solidFill>
            <a:ln w="12700" cap="flat" cmpd="sng">
              <a:solidFill>
                <a:srgbClr val="46A0B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txBox="1"/>
            <p:nvPr/>
          </p:nvSpPr>
          <p:spPr>
            <a:xfrm>
              <a:off x="5003511" y="1234"/>
              <a:ext cx="876877" cy="1446846"/>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Calibri"/>
                <a:buNone/>
              </a:pPr>
              <a:r>
                <a:rPr lang="en-GB" sz="1300">
                  <a:solidFill>
                    <a:schemeClr val="lt1"/>
                  </a:solidFill>
                  <a:latin typeface="Calibri"/>
                  <a:ea typeface="Calibri"/>
                  <a:cs typeface="Calibri"/>
                  <a:sym typeface="Calibri"/>
                </a:rPr>
                <a:t>Mutation</a:t>
              </a:r>
              <a:endParaRPr sz="1300">
                <a:solidFill>
                  <a:schemeClr val="lt1"/>
                </a:solidFill>
                <a:latin typeface="Calibri"/>
                <a:ea typeface="Calibri"/>
                <a:cs typeface="Calibri"/>
                <a:sym typeface="Calibri"/>
              </a:endParaRPr>
            </a:p>
          </p:txBody>
        </p:sp>
        <p:sp>
          <p:nvSpPr>
            <p:cNvPr id="268" name="Google Shape;268;p16"/>
            <p:cNvSpPr/>
            <p:nvPr/>
          </p:nvSpPr>
          <p:spPr>
            <a:xfrm rot="4320000">
              <a:off x="6036145" y="1070031"/>
              <a:ext cx="1753753" cy="1753753"/>
            </a:xfrm>
            <a:prstGeom prst="downArrow">
              <a:avLst>
                <a:gd name="adj1" fmla="val 50000"/>
                <a:gd name="adj2" fmla="val 35000"/>
              </a:avLst>
            </a:prstGeom>
            <a:solidFill>
              <a:schemeClr val="lt1"/>
            </a:solidFill>
            <a:ln w="12700" cap="flat" cmpd="sng">
              <a:solidFill>
                <a:srgbClr val="46A0B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txBox="1"/>
            <p:nvPr/>
          </p:nvSpPr>
          <p:spPr>
            <a:xfrm rot="-1080000">
              <a:off x="6335542" y="1461049"/>
              <a:ext cx="1446846" cy="876877"/>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Calibri"/>
                <a:buNone/>
              </a:pPr>
              <a:r>
                <a:rPr lang="en-GB" sz="1300">
                  <a:solidFill>
                    <a:schemeClr val="lt1"/>
                  </a:solidFill>
                  <a:latin typeface="Calibri"/>
                  <a:ea typeface="Calibri"/>
                  <a:cs typeface="Calibri"/>
                  <a:sym typeface="Calibri"/>
                </a:rPr>
                <a:t>Genetic drift</a:t>
              </a:r>
              <a:endParaRPr sz="1300">
                <a:solidFill>
                  <a:schemeClr val="lt1"/>
                </a:solidFill>
                <a:latin typeface="Calibri"/>
                <a:ea typeface="Calibri"/>
                <a:cs typeface="Calibri"/>
                <a:sym typeface="Calibri"/>
              </a:endParaRPr>
            </a:p>
          </p:txBody>
        </p:sp>
        <p:sp>
          <p:nvSpPr>
            <p:cNvPr id="270" name="Google Shape;270;p16"/>
            <p:cNvSpPr/>
            <p:nvPr/>
          </p:nvSpPr>
          <p:spPr>
            <a:xfrm rot="8640000">
              <a:off x="5474246" y="2799380"/>
              <a:ext cx="1753753" cy="1753753"/>
            </a:xfrm>
            <a:prstGeom prst="downArrow">
              <a:avLst>
                <a:gd name="adj1" fmla="val 50000"/>
                <a:gd name="adj2" fmla="val 35000"/>
              </a:avLst>
            </a:prstGeom>
            <a:solidFill>
              <a:schemeClr val="lt1"/>
            </a:solidFill>
            <a:ln w="12700" cap="flat" cmpd="sng">
              <a:solidFill>
                <a:srgbClr val="46A0B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txBox="1"/>
            <p:nvPr/>
          </p:nvSpPr>
          <p:spPr>
            <a:xfrm rot="-2160000">
              <a:off x="6002882" y="3076980"/>
              <a:ext cx="876877" cy="1446846"/>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Calibri"/>
                <a:buNone/>
              </a:pPr>
              <a:r>
                <a:rPr lang="en-GB" sz="1300">
                  <a:solidFill>
                    <a:schemeClr val="lt1"/>
                  </a:solidFill>
                  <a:latin typeface="Calibri"/>
                  <a:ea typeface="Calibri"/>
                  <a:cs typeface="Calibri"/>
                  <a:sym typeface="Calibri"/>
                </a:rPr>
                <a:t>Migration</a:t>
              </a:r>
              <a:endParaRPr sz="1300">
                <a:solidFill>
                  <a:schemeClr val="lt1"/>
                </a:solidFill>
                <a:latin typeface="Calibri"/>
                <a:ea typeface="Calibri"/>
                <a:cs typeface="Calibri"/>
                <a:sym typeface="Calibri"/>
              </a:endParaRPr>
            </a:p>
          </p:txBody>
        </p:sp>
        <p:sp>
          <p:nvSpPr>
            <p:cNvPr id="272" name="Google Shape;272;p16"/>
            <p:cNvSpPr/>
            <p:nvPr/>
          </p:nvSpPr>
          <p:spPr>
            <a:xfrm rot="-8640000">
              <a:off x="3655900" y="2799380"/>
              <a:ext cx="1753753" cy="1753753"/>
            </a:xfrm>
            <a:prstGeom prst="downArrow">
              <a:avLst>
                <a:gd name="adj1" fmla="val 50000"/>
                <a:gd name="adj2" fmla="val 35000"/>
              </a:avLst>
            </a:prstGeom>
            <a:solidFill>
              <a:schemeClr val="lt1"/>
            </a:solidFill>
            <a:ln w="12700" cap="flat" cmpd="sng">
              <a:solidFill>
                <a:srgbClr val="46A0B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txBox="1"/>
            <p:nvPr/>
          </p:nvSpPr>
          <p:spPr>
            <a:xfrm rot="2160000">
              <a:off x="4004140" y="3076980"/>
              <a:ext cx="876877" cy="1446846"/>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Calibri"/>
                <a:buNone/>
              </a:pPr>
              <a:r>
                <a:rPr lang="en-GB" sz="1300">
                  <a:solidFill>
                    <a:schemeClr val="lt1"/>
                  </a:solidFill>
                  <a:latin typeface="Calibri"/>
                  <a:ea typeface="Calibri"/>
                  <a:cs typeface="Calibri"/>
                  <a:sym typeface="Calibri"/>
                </a:rPr>
                <a:t>Selection</a:t>
              </a:r>
              <a:endParaRPr sz="1300">
                <a:solidFill>
                  <a:schemeClr val="lt1"/>
                </a:solidFill>
                <a:latin typeface="Calibri"/>
                <a:ea typeface="Calibri"/>
                <a:cs typeface="Calibri"/>
                <a:sym typeface="Calibri"/>
              </a:endParaRPr>
            </a:p>
          </p:txBody>
        </p:sp>
        <p:sp>
          <p:nvSpPr>
            <p:cNvPr id="274" name="Google Shape;274;p16"/>
            <p:cNvSpPr/>
            <p:nvPr/>
          </p:nvSpPr>
          <p:spPr>
            <a:xfrm rot="-4320000">
              <a:off x="3094000" y="1070031"/>
              <a:ext cx="1753753" cy="1753753"/>
            </a:xfrm>
            <a:prstGeom prst="downArrow">
              <a:avLst>
                <a:gd name="adj1" fmla="val 50000"/>
                <a:gd name="adj2" fmla="val 35000"/>
              </a:avLst>
            </a:prstGeom>
            <a:solidFill>
              <a:schemeClr val="lt1"/>
            </a:solidFill>
            <a:ln w="12700" cap="flat" cmpd="sng">
              <a:solidFill>
                <a:srgbClr val="46A0B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txBox="1"/>
            <p:nvPr/>
          </p:nvSpPr>
          <p:spPr>
            <a:xfrm rot="1080000">
              <a:off x="3101511" y="1461049"/>
              <a:ext cx="1446846" cy="876877"/>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Calibri"/>
                <a:buNone/>
              </a:pPr>
              <a:r>
                <a:rPr lang="en-GB" sz="1300" i="1">
                  <a:solidFill>
                    <a:schemeClr val="lt1"/>
                  </a:solidFill>
                  <a:latin typeface="Calibri"/>
                  <a:ea typeface="Calibri"/>
                  <a:cs typeface="Calibri"/>
                  <a:sym typeface="Calibri"/>
                </a:rPr>
                <a:t>(Non-random mating)</a:t>
              </a:r>
              <a:endParaRPr sz="1300" i="1">
                <a:solidFill>
                  <a:schemeClr val="lt1"/>
                </a:solidFill>
                <a:latin typeface="Calibri"/>
                <a:ea typeface="Calibri"/>
                <a:cs typeface="Calibri"/>
                <a:sym typeface="Calibri"/>
              </a:endParaRPr>
            </a:p>
          </p:txBody>
        </p:sp>
      </p:grpSp>
      <p:pic>
        <p:nvPicPr>
          <p:cNvPr id="276" name="Google Shape;276;p16"/>
          <p:cNvPicPr preferRelativeResize="0"/>
          <p:nvPr/>
        </p:nvPicPr>
        <p:blipFill rotWithShape="1">
          <a:blip r:embed="rId3">
            <a:alphaModFix/>
          </a:blip>
          <a:srcRect/>
          <a:stretch/>
        </p:blipFill>
        <p:spPr>
          <a:xfrm>
            <a:off x="10160000" y="478006"/>
            <a:ext cx="1562100" cy="878681"/>
          </a:xfrm>
          <a:prstGeom prst="rect">
            <a:avLst/>
          </a:prstGeom>
          <a:noFill/>
          <a:ln w="9525" cap="flat" cmpd="sng">
            <a:solidFill>
              <a:schemeClr val="dk1"/>
            </a:solidFill>
            <a:prstDash val="solid"/>
            <a:round/>
            <a:headEnd type="none" w="sm" len="sm"/>
            <a:tailEnd type="none" w="sm" len="sm"/>
          </a:ln>
        </p:spPr>
      </p:pic>
      <p:sp>
        <p:nvSpPr>
          <p:cNvPr id="277" name="Google Shape;277;p16"/>
          <p:cNvSpPr txBox="1"/>
          <p:nvPr/>
        </p:nvSpPr>
        <p:spPr>
          <a:xfrm>
            <a:off x="10160000" y="1375712"/>
            <a:ext cx="1562100"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b="0" i="0">
                <a:solidFill>
                  <a:srgbClr val="6C757D"/>
                </a:solidFill>
                <a:latin typeface="Helvetica Neue"/>
                <a:ea typeface="Helvetica Neue"/>
                <a:cs typeface="Helvetica Neue"/>
                <a:sym typeface="Helvetica Neue"/>
              </a:rPr>
              <a:t>Image credit: Sangharsh Lohakare (@sangharsh_l) </a:t>
            </a:r>
            <a:r>
              <a:rPr lang="en-GB" sz="1100" b="0" i="0" u="sng" strike="noStrike">
                <a:solidFill>
                  <a:srgbClr val="B67B3C"/>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on Unsplash.</a:t>
            </a:r>
            <a:endParaRPr sz="1100">
              <a:solidFill>
                <a:schemeClr val="dk1"/>
              </a:solidFill>
              <a:latin typeface="Calibri"/>
              <a:ea typeface="Calibri"/>
              <a:cs typeface="Calibri"/>
              <a:sym typeface="Calibri"/>
            </a:endParaRPr>
          </a:p>
        </p:txBody>
      </p:sp>
      <p:pic>
        <p:nvPicPr>
          <p:cNvPr id="278" name="Google Shape;278;p16"/>
          <p:cNvPicPr preferRelativeResize="0"/>
          <p:nvPr/>
        </p:nvPicPr>
        <p:blipFill rotWithShape="1">
          <a:blip r:embed="rId5">
            <a:alphaModFix/>
          </a:blip>
          <a:srcRect/>
          <a:stretch/>
        </p:blipFill>
        <p:spPr>
          <a:xfrm>
            <a:off x="7824398" y="5815265"/>
            <a:ext cx="1398689" cy="677610"/>
          </a:xfrm>
          <a:prstGeom prst="rect">
            <a:avLst/>
          </a:prstGeom>
          <a:noFill/>
          <a:ln>
            <a:noFill/>
          </a:ln>
        </p:spPr>
      </p:pic>
      <p:sp>
        <p:nvSpPr>
          <p:cNvPr id="279" name="Google Shape;279;p16"/>
          <p:cNvSpPr txBox="1"/>
          <p:nvPr/>
        </p:nvSpPr>
        <p:spPr>
          <a:xfrm>
            <a:off x="7690027" y="6603731"/>
            <a:ext cx="2632415"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900" b="0" i="0">
                <a:solidFill>
                  <a:srgbClr val="212529"/>
                </a:solidFill>
                <a:latin typeface="Lato"/>
                <a:ea typeface="Lato"/>
                <a:cs typeface="Lato"/>
                <a:sym typeface="Lato"/>
              </a:rPr>
              <a:t>Image credit: Population genetics. Openstax.org</a:t>
            </a:r>
            <a:endParaRPr sz="900">
              <a:solidFill>
                <a:schemeClr val="dk1"/>
              </a:solidFill>
              <a:latin typeface="Calibri"/>
              <a:ea typeface="Calibri"/>
              <a:cs typeface="Calibri"/>
              <a:sym typeface="Calibri"/>
            </a:endParaRPr>
          </a:p>
        </p:txBody>
      </p:sp>
      <p:sp>
        <p:nvSpPr>
          <p:cNvPr id="280" name="Google Shape;280;p16"/>
          <p:cNvSpPr txBox="1"/>
          <p:nvPr/>
        </p:nvSpPr>
        <p:spPr>
          <a:xfrm rot="1309355">
            <a:off x="5280427" y="3810420"/>
            <a:ext cx="1262847"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600" b="1">
                <a:solidFill>
                  <a:schemeClr val="dk1"/>
                </a:solidFill>
                <a:latin typeface="Calibri"/>
                <a:ea typeface="Calibri"/>
                <a:cs typeface="Calibri"/>
                <a:sym typeface="Calibri"/>
              </a:rPr>
              <a:t>Allele frequencies!</a:t>
            </a:r>
            <a:endParaRPr/>
          </a:p>
        </p:txBody>
      </p:sp>
      <p:pic>
        <p:nvPicPr>
          <p:cNvPr id="281" name="Google Shape;281;p16"/>
          <p:cNvPicPr preferRelativeResize="0"/>
          <p:nvPr/>
        </p:nvPicPr>
        <p:blipFill rotWithShape="1">
          <a:blip r:embed="rId6">
            <a:alphaModFix/>
          </a:blip>
          <a:srcRect/>
          <a:stretch/>
        </p:blipFill>
        <p:spPr>
          <a:xfrm>
            <a:off x="5450162" y="1272858"/>
            <a:ext cx="950638" cy="439884"/>
          </a:xfrm>
          <a:prstGeom prst="rect">
            <a:avLst/>
          </a:prstGeom>
          <a:noFill/>
          <a:ln w="9525" cap="flat" cmpd="sng">
            <a:solidFill>
              <a:srgbClr val="002060"/>
            </a:solidFill>
            <a:prstDash val="solid"/>
            <a:round/>
            <a:headEnd type="none" w="sm" len="sm"/>
            <a:tailEnd type="none" w="sm" len="sm"/>
          </a:ln>
        </p:spPr>
      </p:pic>
      <p:pic>
        <p:nvPicPr>
          <p:cNvPr id="282" name="Google Shape;282;p16"/>
          <p:cNvPicPr preferRelativeResize="0"/>
          <p:nvPr/>
        </p:nvPicPr>
        <p:blipFill rotWithShape="1">
          <a:blip r:embed="rId7">
            <a:alphaModFix/>
          </a:blip>
          <a:srcRect r="51097"/>
          <a:stretch/>
        </p:blipFill>
        <p:spPr>
          <a:xfrm>
            <a:off x="8786321" y="3081723"/>
            <a:ext cx="873531" cy="884735"/>
          </a:xfrm>
          <a:prstGeom prst="rect">
            <a:avLst/>
          </a:prstGeom>
          <a:noFill/>
          <a:ln>
            <a:noFill/>
          </a:ln>
        </p:spPr>
      </p:pic>
      <p:pic>
        <p:nvPicPr>
          <p:cNvPr id="283" name="Google Shape;283;p16" descr="Directional selection - Wikipedia"/>
          <p:cNvPicPr preferRelativeResize="0"/>
          <p:nvPr/>
        </p:nvPicPr>
        <p:blipFill rotWithShape="1">
          <a:blip r:embed="rId8">
            <a:alphaModFix/>
          </a:blip>
          <a:srcRect l="13452" r="24474" b="68761"/>
          <a:stretch/>
        </p:blipFill>
        <p:spPr>
          <a:xfrm>
            <a:off x="2716361" y="5774778"/>
            <a:ext cx="1430788" cy="717084"/>
          </a:xfrm>
          <a:prstGeom prst="rect">
            <a:avLst/>
          </a:prstGeom>
          <a:noFill/>
          <a:ln>
            <a:noFill/>
          </a:ln>
        </p:spPr>
      </p:pic>
      <p:pic>
        <p:nvPicPr>
          <p:cNvPr id="284" name="Google Shape;284;p16"/>
          <p:cNvPicPr preferRelativeResize="0"/>
          <p:nvPr/>
        </p:nvPicPr>
        <p:blipFill rotWithShape="1">
          <a:blip r:embed="rId9">
            <a:alphaModFix/>
          </a:blip>
          <a:srcRect/>
          <a:stretch/>
        </p:blipFill>
        <p:spPr>
          <a:xfrm>
            <a:off x="2061876" y="3059526"/>
            <a:ext cx="975504" cy="6193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BF3FD"/>
        </a:solidFill>
        <a:effectLst/>
      </p:bgPr>
    </p:bg>
    <p:spTree>
      <p:nvGrpSpPr>
        <p:cNvPr id="1" name="Shape 289"/>
        <p:cNvGrpSpPr/>
        <p:nvPr/>
      </p:nvGrpSpPr>
      <p:grpSpPr>
        <a:xfrm>
          <a:off x="0" y="0"/>
          <a:ext cx="0" cy="0"/>
          <a:chOff x="0" y="0"/>
          <a:chExt cx="0" cy="0"/>
        </a:xfrm>
      </p:grpSpPr>
      <p:sp>
        <p:nvSpPr>
          <p:cNvPr id="290" name="Google Shape;29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Mutation</a:t>
            </a:r>
            <a:endParaRPr/>
          </a:p>
        </p:txBody>
      </p:sp>
      <p:sp>
        <p:nvSpPr>
          <p:cNvPr id="291" name="Google Shape;291;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The ultimate source of variation </a:t>
            </a:r>
            <a:endParaRPr/>
          </a:p>
          <a:p>
            <a:pPr marL="228600" lvl="0" indent="-228600" algn="l" rtl="0">
              <a:lnSpc>
                <a:spcPct val="90000"/>
              </a:lnSpc>
              <a:spcBef>
                <a:spcPts val="1000"/>
              </a:spcBef>
              <a:spcAft>
                <a:spcPts val="0"/>
              </a:spcAft>
              <a:buClr>
                <a:schemeClr val="dk1"/>
              </a:buClr>
              <a:buSzPts val="2800"/>
              <a:buChar char="•"/>
            </a:pPr>
            <a:r>
              <a:rPr lang="en-GB"/>
              <a:t>Arises through DNA replication errors</a:t>
            </a:r>
            <a:endParaRPr/>
          </a:p>
          <a:p>
            <a:pPr marL="228600" lvl="0" indent="-228600" algn="l" rtl="0">
              <a:lnSpc>
                <a:spcPct val="90000"/>
              </a:lnSpc>
              <a:spcBef>
                <a:spcPts val="1000"/>
              </a:spcBef>
              <a:spcAft>
                <a:spcPts val="0"/>
              </a:spcAft>
              <a:buClr>
                <a:schemeClr val="dk1"/>
              </a:buClr>
              <a:buSzPts val="2800"/>
              <a:buChar char="•"/>
            </a:pPr>
            <a:r>
              <a:rPr lang="en-GB"/>
              <a:t>Introduces new alleles into a population</a:t>
            </a:r>
            <a:endParaRPr/>
          </a:p>
          <a:p>
            <a:pPr marL="228600" lvl="0" indent="-228600" algn="l" rtl="0">
              <a:lnSpc>
                <a:spcPct val="90000"/>
              </a:lnSpc>
              <a:spcBef>
                <a:spcPts val="1000"/>
              </a:spcBef>
              <a:spcAft>
                <a:spcPts val="0"/>
              </a:spcAft>
              <a:buClr>
                <a:schemeClr val="dk1"/>
              </a:buClr>
              <a:buSzPts val="2800"/>
              <a:buChar char="•"/>
            </a:pPr>
            <a:r>
              <a:rPr lang="en-GB"/>
              <a:t>Can be neutral, deleterious or beneficial</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GB"/>
              <a:t>Mutation rate is very low: 1 in 10</a:t>
            </a:r>
            <a:r>
              <a:rPr lang="en-GB" baseline="30000"/>
              <a:t>8</a:t>
            </a:r>
            <a:r>
              <a:rPr lang="en-GB"/>
              <a:t> per generation, </a:t>
            </a:r>
            <a:endParaRPr/>
          </a:p>
          <a:p>
            <a:pPr marL="228600" lvl="0" indent="-228600" algn="l" rtl="0">
              <a:lnSpc>
                <a:spcPct val="90000"/>
              </a:lnSpc>
              <a:spcBef>
                <a:spcPts val="1000"/>
              </a:spcBef>
              <a:spcAft>
                <a:spcPts val="0"/>
              </a:spcAft>
              <a:buClr>
                <a:schemeClr val="dk1"/>
              </a:buClr>
              <a:buSzPts val="2800"/>
              <a:buChar char="•"/>
            </a:pPr>
            <a:r>
              <a:rPr lang="en-GB"/>
              <a:t>Genome size: 3 x 10</a:t>
            </a:r>
            <a:r>
              <a:rPr lang="en-GB" baseline="30000"/>
              <a:t>9  </a:t>
            </a:r>
            <a:endParaRPr/>
          </a:p>
          <a:p>
            <a:pPr marL="228600" lvl="0" indent="-228600" algn="l" rtl="0">
              <a:lnSpc>
                <a:spcPct val="90000"/>
              </a:lnSpc>
              <a:spcBef>
                <a:spcPts val="1000"/>
              </a:spcBef>
              <a:spcAft>
                <a:spcPts val="0"/>
              </a:spcAft>
              <a:buClr>
                <a:schemeClr val="dk1"/>
              </a:buClr>
              <a:buSzPts val="2800"/>
              <a:buChar char="•"/>
            </a:pPr>
            <a:r>
              <a:rPr lang="en-GB"/>
              <a:t>~ 30 nucleotide mutations each generation.</a:t>
            </a:r>
            <a:endParaRPr/>
          </a:p>
        </p:txBody>
      </p:sp>
      <p:pic>
        <p:nvPicPr>
          <p:cNvPr id="292" name="Google Shape;292;p17"/>
          <p:cNvPicPr preferRelativeResize="0"/>
          <p:nvPr/>
        </p:nvPicPr>
        <p:blipFill rotWithShape="1">
          <a:blip r:embed="rId3">
            <a:alphaModFix/>
          </a:blip>
          <a:srcRect/>
          <a:stretch/>
        </p:blipFill>
        <p:spPr>
          <a:xfrm>
            <a:off x="7231798" y="1236995"/>
            <a:ext cx="4508023" cy="2085975"/>
          </a:xfrm>
          <a:prstGeom prst="rect">
            <a:avLst/>
          </a:prstGeom>
          <a:noFill/>
          <a:ln w="9525" cap="flat" cmpd="sng">
            <a:solidFill>
              <a:srgbClr val="002060"/>
            </a:solidFill>
            <a:prstDash val="solid"/>
            <a:round/>
            <a:headEnd type="none" w="sm" len="sm"/>
            <a:tailEnd type="none" w="sm" len="sm"/>
          </a:ln>
        </p:spPr>
      </p:pic>
      <p:sp>
        <p:nvSpPr>
          <p:cNvPr id="293" name="Google Shape;293;p17"/>
          <p:cNvSpPr txBox="1"/>
          <p:nvPr/>
        </p:nvSpPr>
        <p:spPr>
          <a:xfrm>
            <a:off x="7231798" y="3457907"/>
            <a:ext cx="3733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Image Credit: socratic.org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BF3FD"/>
        </a:solidFill>
        <a:effectLst/>
      </p:bgPr>
    </p:bg>
    <p:spTree>
      <p:nvGrpSpPr>
        <p:cNvPr id="1" name="Shape 298"/>
        <p:cNvGrpSpPr/>
        <p:nvPr/>
      </p:nvGrpSpPr>
      <p:grpSpPr>
        <a:xfrm>
          <a:off x="0" y="0"/>
          <a:ext cx="0" cy="0"/>
          <a:chOff x="0" y="0"/>
          <a:chExt cx="0" cy="0"/>
        </a:xfrm>
      </p:grpSpPr>
      <p:sp>
        <p:nvSpPr>
          <p:cNvPr id="299" name="Google Shape;299;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Genetic Drift</a:t>
            </a:r>
            <a:endParaRPr/>
          </a:p>
        </p:txBody>
      </p:sp>
      <p:sp>
        <p:nvSpPr>
          <p:cNvPr id="300" name="Google Shape;300;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Random fluctuations of allele frequencies due to </a:t>
            </a:r>
            <a:r>
              <a:rPr lang="en-GB" u="sng"/>
              <a:t>chance</a:t>
            </a:r>
            <a:endParaRPr/>
          </a:p>
          <a:p>
            <a:pPr marL="228600" lvl="0" indent="-228600" algn="l" rtl="0">
              <a:lnSpc>
                <a:spcPct val="90000"/>
              </a:lnSpc>
              <a:spcBef>
                <a:spcPts val="1000"/>
              </a:spcBef>
              <a:spcAft>
                <a:spcPts val="0"/>
              </a:spcAft>
              <a:buClr>
                <a:schemeClr val="dk1"/>
              </a:buClr>
              <a:buSzPts val="2800"/>
              <a:buChar char="•"/>
            </a:pPr>
            <a:r>
              <a:rPr lang="en-GB"/>
              <a:t>Affects smaller populations </a:t>
            </a:r>
            <a:r>
              <a:rPr lang="en-GB" b="1"/>
              <a:t>more</a:t>
            </a:r>
            <a:endParaRPr/>
          </a:p>
          <a:p>
            <a:pPr marL="228600" lvl="0" indent="-228600" algn="l" rtl="0">
              <a:lnSpc>
                <a:spcPct val="90000"/>
              </a:lnSpc>
              <a:spcBef>
                <a:spcPts val="1000"/>
              </a:spcBef>
              <a:spcAft>
                <a:spcPts val="0"/>
              </a:spcAft>
              <a:buClr>
                <a:schemeClr val="dk1"/>
              </a:buClr>
              <a:buSzPts val="2800"/>
              <a:buChar char="•"/>
            </a:pPr>
            <a:r>
              <a:rPr lang="en-GB"/>
              <a:t>Can occur through:</a:t>
            </a:r>
            <a:endParaRPr/>
          </a:p>
          <a:p>
            <a:pPr marL="685800" lvl="1" indent="-228600" algn="l" rtl="0">
              <a:lnSpc>
                <a:spcPct val="90000"/>
              </a:lnSpc>
              <a:spcBef>
                <a:spcPts val="500"/>
              </a:spcBef>
              <a:spcAft>
                <a:spcPts val="0"/>
              </a:spcAft>
              <a:buClr>
                <a:schemeClr val="dk1"/>
              </a:buClr>
              <a:buSzPts val="2400"/>
              <a:buChar char="•"/>
            </a:pPr>
            <a:r>
              <a:rPr lang="en-GB"/>
              <a:t>Population bottleneck</a:t>
            </a:r>
            <a:endParaRPr/>
          </a:p>
          <a:p>
            <a:pPr marL="685800" lvl="1" indent="-228600" algn="l" rtl="0">
              <a:lnSpc>
                <a:spcPct val="90000"/>
              </a:lnSpc>
              <a:spcBef>
                <a:spcPts val="500"/>
              </a:spcBef>
              <a:spcAft>
                <a:spcPts val="0"/>
              </a:spcAft>
              <a:buClr>
                <a:schemeClr val="dk1"/>
              </a:buClr>
              <a:buSzPts val="2400"/>
              <a:buChar char="•"/>
            </a:pPr>
            <a:r>
              <a:rPr lang="en-GB"/>
              <a:t>Founder effect</a:t>
            </a:r>
            <a:endParaRPr/>
          </a:p>
          <a:p>
            <a:pPr marL="228600" lvl="0" indent="-228600" algn="l" rtl="0">
              <a:lnSpc>
                <a:spcPct val="90000"/>
              </a:lnSpc>
              <a:spcBef>
                <a:spcPts val="1000"/>
              </a:spcBef>
              <a:spcAft>
                <a:spcPts val="0"/>
              </a:spcAft>
              <a:buClr>
                <a:schemeClr val="dk1"/>
              </a:buClr>
              <a:buSzPts val="2800"/>
              <a:buChar char="•"/>
            </a:pPr>
            <a:r>
              <a:rPr lang="en-GB"/>
              <a:t>Diversity depleting force</a:t>
            </a:r>
            <a:endParaRPr/>
          </a:p>
        </p:txBody>
      </p:sp>
      <p:pic>
        <p:nvPicPr>
          <p:cNvPr id="301" name="Google Shape;301;p18"/>
          <p:cNvPicPr preferRelativeResize="0"/>
          <p:nvPr/>
        </p:nvPicPr>
        <p:blipFill rotWithShape="1">
          <a:blip r:embed="rId3">
            <a:alphaModFix/>
          </a:blip>
          <a:srcRect/>
          <a:stretch/>
        </p:blipFill>
        <p:spPr>
          <a:xfrm>
            <a:off x="9523221" y="127335"/>
            <a:ext cx="2191728" cy="2042659"/>
          </a:xfrm>
          <a:prstGeom prst="rect">
            <a:avLst/>
          </a:prstGeom>
          <a:noFill/>
          <a:ln>
            <a:noFill/>
          </a:ln>
        </p:spPr>
      </p:pic>
      <p:sp>
        <p:nvSpPr>
          <p:cNvPr id="302" name="Google Shape;302;p18"/>
          <p:cNvSpPr txBox="1"/>
          <p:nvPr/>
        </p:nvSpPr>
        <p:spPr>
          <a:xfrm>
            <a:off x="9523221" y="2243403"/>
            <a:ext cx="259442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b="0" i="0">
                <a:solidFill>
                  <a:srgbClr val="212529"/>
                </a:solidFill>
                <a:latin typeface="Lato"/>
                <a:ea typeface="Lato"/>
                <a:cs typeface="Lato"/>
                <a:sym typeface="Lato"/>
              </a:rPr>
              <a:t>Credit: Clark, Openstax.org</a:t>
            </a:r>
            <a:endParaRPr sz="1400">
              <a:solidFill>
                <a:schemeClr val="dk1"/>
              </a:solidFill>
              <a:latin typeface="Calibri"/>
              <a:ea typeface="Calibri"/>
              <a:cs typeface="Calibri"/>
              <a:sym typeface="Calibri"/>
            </a:endParaRPr>
          </a:p>
        </p:txBody>
      </p:sp>
      <p:pic>
        <p:nvPicPr>
          <p:cNvPr id="303" name="Google Shape;303;p18" descr="Forces of Evolution | CK-12 Foundation"/>
          <p:cNvPicPr preferRelativeResize="0"/>
          <p:nvPr/>
        </p:nvPicPr>
        <p:blipFill rotWithShape="1">
          <a:blip r:embed="rId4">
            <a:alphaModFix/>
          </a:blip>
          <a:srcRect/>
          <a:stretch/>
        </p:blipFill>
        <p:spPr>
          <a:xfrm>
            <a:off x="4530532" y="4664335"/>
            <a:ext cx="3588509" cy="1828540"/>
          </a:xfrm>
          <a:prstGeom prst="rect">
            <a:avLst/>
          </a:prstGeom>
          <a:noFill/>
          <a:ln>
            <a:noFill/>
          </a:ln>
        </p:spPr>
      </p:pic>
      <p:sp>
        <p:nvSpPr>
          <p:cNvPr id="304" name="Google Shape;304;p18"/>
          <p:cNvSpPr txBox="1"/>
          <p:nvPr/>
        </p:nvSpPr>
        <p:spPr>
          <a:xfrm>
            <a:off x="4530532" y="6492875"/>
            <a:ext cx="358850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Douglas Wilkin (2022). 5.20 Forces of Evolution </a:t>
            </a:r>
            <a:endParaRPr/>
          </a:p>
        </p:txBody>
      </p:sp>
      <p:pic>
        <p:nvPicPr>
          <p:cNvPr id="305" name="Google Shape;305;p18"/>
          <p:cNvPicPr preferRelativeResize="0"/>
          <p:nvPr/>
        </p:nvPicPr>
        <p:blipFill rotWithShape="1">
          <a:blip r:embed="rId5">
            <a:alphaModFix/>
          </a:blip>
          <a:srcRect/>
          <a:stretch/>
        </p:blipFill>
        <p:spPr>
          <a:xfrm>
            <a:off x="8336791" y="2686117"/>
            <a:ext cx="3588509" cy="2631573"/>
          </a:xfrm>
          <a:prstGeom prst="rect">
            <a:avLst/>
          </a:prstGeom>
          <a:noFill/>
          <a:ln>
            <a:noFill/>
          </a:ln>
        </p:spPr>
      </p:pic>
      <p:sp>
        <p:nvSpPr>
          <p:cNvPr id="306" name="Google Shape;306;p18"/>
          <p:cNvSpPr txBox="1"/>
          <p:nvPr/>
        </p:nvSpPr>
        <p:spPr>
          <a:xfrm>
            <a:off x="8336790" y="5317690"/>
            <a:ext cx="358850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Douglas Wilkin (2022). 5.20 Forces of Evolution </a:t>
            </a:r>
            <a:endParaRPr/>
          </a:p>
        </p:txBody>
      </p:sp>
      <p:cxnSp>
        <p:nvCxnSpPr>
          <p:cNvPr id="307" name="Google Shape;307;p18"/>
          <p:cNvCxnSpPr/>
          <p:nvPr/>
        </p:nvCxnSpPr>
        <p:spPr>
          <a:xfrm rot="10800000" flipH="1">
            <a:off x="4530532" y="3238500"/>
            <a:ext cx="3588509" cy="280728"/>
          </a:xfrm>
          <a:prstGeom prst="straightConnector1">
            <a:avLst/>
          </a:prstGeom>
          <a:noFill/>
          <a:ln w="9525" cap="flat" cmpd="sng">
            <a:solidFill>
              <a:schemeClr val="dk1"/>
            </a:solidFill>
            <a:prstDash val="solid"/>
            <a:round/>
            <a:headEnd type="none" w="sm" len="sm"/>
            <a:tailEnd type="stealth" w="med" len="med"/>
          </a:ln>
        </p:spPr>
      </p:cxnSp>
      <p:cxnSp>
        <p:nvCxnSpPr>
          <p:cNvPr id="308" name="Google Shape;308;p18"/>
          <p:cNvCxnSpPr/>
          <p:nvPr/>
        </p:nvCxnSpPr>
        <p:spPr>
          <a:xfrm>
            <a:off x="4530531" y="3956858"/>
            <a:ext cx="752669" cy="499645"/>
          </a:xfrm>
          <a:prstGeom prst="straightConnector1">
            <a:avLst/>
          </a:prstGeom>
          <a:noFill/>
          <a:ln w="9525" cap="flat" cmpd="sng">
            <a:solidFill>
              <a:schemeClr val="dk1"/>
            </a:solidFill>
            <a:prstDash val="solid"/>
            <a:round/>
            <a:headEnd type="none" w="sm" len="sm"/>
            <a:tailEnd type="stealth" w="med" len="med"/>
          </a:ln>
        </p:spPr>
      </p:cxnSp>
      <p:sp>
        <p:nvSpPr>
          <p:cNvPr id="309" name="Google Shape;309;p18"/>
          <p:cNvSpPr txBox="1"/>
          <p:nvPr/>
        </p:nvSpPr>
        <p:spPr>
          <a:xfrm>
            <a:off x="477051" y="5169435"/>
            <a:ext cx="3147238"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Good non math explanations with a </a:t>
            </a:r>
            <a:r>
              <a:rPr lang="en-GB" sz="1800" b="1">
                <a:solidFill>
                  <a:srgbClr val="FF0000"/>
                </a:solidFill>
                <a:latin typeface="Calibri"/>
                <a:ea typeface="Calibri"/>
                <a:cs typeface="Calibri"/>
                <a:sym typeface="Calibri"/>
              </a:rPr>
              <a:t>quiz!</a:t>
            </a:r>
            <a:r>
              <a:rPr lang="en-GB" sz="1800">
                <a:solidFill>
                  <a:schemeClr val="dk1"/>
                </a:solidFill>
                <a:latin typeface="Calibri"/>
                <a:ea typeface="Calibri"/>
                <a:cs typeface="Calibri"/>
                <a:sym typeface="Calibri"/>
              </a:rPr>
              <a:t> at the end: https://www.biologyonline.com/dictionary/genetic-drift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10" name="Google Shape;310;p18"/>
          <p:cNvPicPr preferRelativeResize="0"/>
          <p:nvPr/>
        </p:nvPicPr>
        <p:blipFill rotWithShape="1">
          <a:blip r:embed="rId6">
            <a:alphaModFix/>
          </a:blip>
          <a:srcRect/>
          <a:stretch/>
        </p:blipFill>
        <p:spPr>
          <a:xfrm>
            <a:off x="5661283" y="117386"/>
            <a:ext cx="3038475" cy="1504950"/>
          </a:xfrm>
          <a:prstGeom prst="rect">
            <a:avLst/>
          </a:prstGeom>
          <a:noFill/>
          <a:ln>
            <a:noFill/>
          </a:ln>
        </p:spPr>
      </p:pic>
      <p:sp>
        <p:nvSpPr>
          <p:cNvPr id="311" name="Google Shape;311;p18"/>
          <p:cNvSpPr txBox="1"/>
          <p:nvPr/>
        </p:nvSpPr>
        <p:spPr>
          <a:xfrm>
            <a:off x="5588275" y="1618773"/>
            <a:ext cx="291807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chemeClr val="dk1"/>
                </a:solidFill>
                <a:latin typeface="Calibri"/>
                <a:ea typeface="Calibri"/>
                <a:cs typeface="Calibri"/>
                <a:sym typeface="Calibri"/>
              </a:rPr>
              <a:t>killowen.com/genetics3D</a:t>
            </a:r>
            <a:endParaRPr sz="1200">
              <a:solidFill>
                <a:schemeClr val="dk1"/>
              </a:solidFill>
              <a:latin typeface="Calibri"/>
              <a:ea typeface="Calibri"/>
              <a:cs typeface="Calibri"/>
              <a:sym typeface="Calibri"/>
            </a:endParaRPr>
          </a:p>
        </p:txBody>
      </p:sp>
      <p:pic>
        <p:nvPicPr>
          <p:cNvPr id="312" name="Google Shape;312;p18"/>
          <p:cNvPicPr preferRelativeResize="0"/>
          <p:nvPr/>
        </p:nvPicPr>
        <p:blipFill rotWithShape="1">
          <a:blip r:embed="rId7">
            <a:alphaModFix/>
          </a:blip>
          <a:srcRect/>
          <a:stretch/>
        </p:blipFill>
        <p:spPr>
          <a:xfrm flipH="1">
            <a:off x="2805831" y="5508001"/>
            <a:ext cx="234931" cy="23493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BF3FD"/>
        </a:solidFill>
        <a:effectLst/>
      </p:bgPr>
    </p:bg>
    <p:spTree>
      <p:nvGrpSpPr>
        <p:cNvPr id="1" name="Shape 317"/>
        <p:cNvGrpSpPr/>
        <p:nvPr/>
      </p:nvGrpSpPr>
      <p:grpSpPr>
        <a:xfrm>
          <a:off x="0" y="0"/>
          <a:ext cx="0" cy="0"/>
          <a:chOff x="0" y="0"/>
          <a:chExt cx="0" cy="0"/>
        </a:xfrm>
      </p:grpSpPr>
      <p:sp>
        <p:nvSpPr>
          <p:cNvPr id="318" name="Google Shape;318;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Migration</a:t>
            </a:r>
            <a:endParaRPr/>
          </a:p>
        </p:txBody>
      </p:sp>
      <p:sp>
        <p:nvSpPr>
          <p:cNvPr id="319" name="Google Shape;319;p19"/>
          <p:cNvSpPr txBox="1">
            <a:spLocks noGrp="1"/>
          </p:cNvSpPr>
          <p:nvPr>
            <p:ph type="body" idx="1"/>
          </p:nvPr>
        </p:nvSpPr>
        <p:spPr>
          <a:xfrm>
            <a:off x="838200" y="2030819"/>
            <a:ext cx="5158563" cy="414614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Causes introduction of new alleles or allele frequency shifts</a:t>
            </a:r>
            <a:endParaRPr/>
          </a:p>
          <a:p>
            <a:pPr marL="228600" lvl="0" indent="-228600" algn="l" rtl="0">
              <a:lnSpc>
                <a:spcPct val="90000"/>
              </a:lnSpc>
              <a:spcBef>
                <a:spcPts val="1000"/>
              </a:spcBef>
              <a:spcAft>
                <a:spcPts val="0"/>
              </a:spcAft>
              <a:buClr>
                <a:schemeClr val="dk1"/>
              </a:buClr>
              <a:buSzPts val="2800"/>
              <a:buChar char="•"/>
            </a:pPr>
            <a:r>
              <a:rPr lang="en-GB"/>
              <a:t>Tends to homogenise allele frequencies among populations</a:t>
            </a:r>
            <a:endParaRPr/>
          </a:p>
          <a:p>
            <a:pPr marL="228600" lvl="0" indent="-228600" algn="l" rtl="0">
              <a:lnSpc>
                <a:spcPct val="90000"/>
              </a:lnSpc>
              <a:spcBef>
                <a:spcPts val="1000"/>
              </a:spcBef>
              <a:spcAft>
                <a:spcPts val="0"/>
              </a:spcAft>
              <a:buClr>
                <a:schemeClr val="dk1"/>
              </a:buClr>
              <a:buSzPts val="2800"/>
              <a:buChar char="•"/>
            </a:pPr>
            <a:r>
              <a:rPr lang="en-GB"/>
              <a:t>Diversity promoting or diversity purging</a:t>
            </a:r>
            <a:endParaRPr/>
          </a:p>
        </p:txBody>
      </p:sp>
      <p:pic>
        <p:nvPicPr>
          <p:cNvPr id="320" name="Google Shape;320;p19"/>
          <p:cNvPicPr preferRelativeResize="0"/>
          <p:nvPr/>
        </p:nvPicPr>
        <p:blipFill rotWithShape="1">
          <a:blip r:embed="rId3">
            <a:alphaModFix/>
          </a:blip>
          <a:srcRect/>
          <a:stretch/>
        </p:blipFill>
        <p:spPr>
          <a:xfrm>
            <a:off x="6359450" y="756491"/>
            <a:ext cx="5570279" cy="5003968"/>
          </a:xfrm>
          <a:prstGeom prst="rect">
            <a:avLst/>
          </a:prstGeom>
          <a:noFill/>
          <a:ln w="9525" cap="flat" cmpd="sng">
            <a:solidFill>
              <a:srgbClr val="002060"/>
            </a:solidFill>
            <a:prstDash val="solid"/>
            <a:round/>
            <a:headEnd type="none" w="sm" len="sm"/>
            <a:tailEnd type="none" w="sm" len="sm"/>
          </a:ln>
        </p:spPr>
      </p:pic>
      <p:sp>
        <p:nvSpPr>
          <p:cNvPr id="321" name="Google Shape;321;p19"/>
          <p:cNvSpPr txBox="1"/>
          <p:nvPr/>
        </p:nvSpPr>
        <p:spPr>
          <a:xfrm>
            <a:off x="6437271" y="5760459"/>
            <a:ext cx="361525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Image credit: </a:t>
            </a:r>
            <a:r>
              <a:rPr lang="en-GB" sz="1400" b="0" i="0" u="sng" strike="noStrike">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BIL 160 - Lecture 6</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100" name="Google Shape;100;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a:t>Populations and population genetics/genomics</a:t>
            </a:r>
            <a:br>
              <a:rPr lang="en-GB"/>
            </a:br>
            <a:endParaRPr/>
          </a:p>
        </p:txBody>
      </p:sp>
      <p:sp>
        <p:nvSpPr>
          <p:cNvPr id="101" name="Google Shape;101;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en-GB" b="1"/>
              <a:t>Why pop gen? </a:t>
            </a:r>
            <a:r>
              <a:rPr lang="en-GB" i="1"/>
              <a:t>Recent, detailed changes in your study group. </a:t>
            </a:r>
            <a:endParaRPr/>
          </a:p>
          <a:p>
            <a:pPr marL="685800" lvl="1" indent="-228600" algn="l" rtl="0">
              <a:lnSpc>
                <a:spcPct val="90000"/>
              </a:lnSpc>
              <a:spcBef>
                <a:spcPts val="500"/>
              </a:spcBef>
              <a:spcAft>
                <a:spcPts val="0"/>
              </a:spcAft>
              <a:buClr>
                <a:srgbClr val="00B0F0"/>
              </a:buClr>
              <a:buSzPct val="100000"/>
              <a:buChar char="•"/>
            </a:pPr>
            <a:r>
              <a:rPr lang="en-GB" i="1">
                <a:solidFill>
                  <a:srgbClr val="00B0F0"/>
                </a:solidFill>
              </a:rPr>
              <a:t>Conservation genetics: </a:t>
            </a:r>
            <a:r>
              <a:rPr lang="en-GB" i="1"/>
              <a:t>How likely is my group to adapt to changing environments?</a:t>
            </a:r>
            <a:br>
              <a:rPr lang="en-GB" i="1"/>
            </a:br>
            <a:r>
              <a:rPr lang="en-GB" i="1"/>
              <a:t>Is my group inbred? Are there local subgroups within my group?</a:t>
            </a:r>
            <a:endParaRPr/>
          </a:p>
          <a:p>
            <a:pPr marL="685800" lvl="1" indent="-228600" algn="l" rtl="0">
              <a:lnSpc>
                <a:spcPct val="90000"/>
              </a:lnSpc>
              <a:spcBef>
                <a:spcPts val="500"/>
              </a:spcBef>
              <a:spcAft>
                <a:spcPts val="0"/>
              </a:spcAft>
              <a:buClr>
                <a:srgbClr val="00B0F0"/>
              </a:buClr>
              <a:buSzPct val="100000"/>
              <a:buChar char="•"/>
            </a:pPr>
            <a:r>
              <a:rPr lang="en-GB" i="1">
                <a:solidFill>
                  <a:srgbClr val="00B0F0"/>
                </a:solidFill>
              </a:rPr>
              <a:t>Species delimitation: </a:t>
            </a:r>
            <a:r>
              <a:rPr lang="en-GB" i="1"/>
              <a:t>Are there cryptic species within my group? Are two species actually one?</a:t>
            </a:r>
            <a:endParaRPr/>
          </a:p>
          <a:p>
            <a:pPr marL="685800" lvl="1" indent="-228600" algn="l" rtl="0">
              <a:lnSpc>
                <a:spcPct val="90000"/>
              </a:lnSpc>
              <a:spcBef>
                <a:spcPts val="500"/>
              </a:spcBef>
              <a:spcAft>
                <a:spcPts val="0"/>
              </a:spcAft>
              <a:buClr>
                <a:srgbClr val="00B0F0"/>
              </a:buClr>
              <a:buSzPct val="100000"/>
              <a:buChar char="•"/>
            </a:pPr>
            <a:r>
              <a:rPr lang="en-GB" i="1">
                <a:solidFill>
                  <a:srgbClr val="00B0F0"/>
                </a:solidFill>
              </a:rPr>
              <a:t>Demographic history: </a:t>
            </a:r>
            <a:r>
              <a:rPr lang="en-GB" i="1"/>
              <a:t>How has my group’s population size changed over time? When did the different subgroups split from each other? Has there been mixing with other groups? </a:t>
            </a:r>
            <a:endParaRPr/>
          </a:p>
          <a:p>
            <a:pPr marL="685800" lvl="1" indent="-228600" algn="l" rtl="0">
              <a:lnSpc>
                <a:spcPct val="90000"/>
              </a:lnSpc>
              <a:spcBef>
                <a:spcPts val="500"/>
              </a:spcBef>
              <a:spcAft>
                <a:spcPts val="0"/>
              </a:spcAft>
              <a:buClr>
                <a:srgbClr val="00B0F0"/>
              </a:buClr>
              <a:buSzPct val="100000"/>
              <a:buChar char="•"/>
            </a:pPr>
            <a:r>
              <a:rPr lang="en-GB" i="1">
                <a:solidFill>
                  <a:srgbClr val="00B0F0"/>
                </a:solidFill>
              </a:rPr>
              <a:t>Species identification: </a:t>
            </a:r>
            <a:r>
              <a:rPr lang="en-GB" i="1"/>
              <a:t>What is the smallest nr. of loci to identify my species for each sample? Combat illegal trade</a:t>
            </a:r>
            <a:endParaRPr/>
          </a:p>
          <a:p>
            <a:pPr marL="685800" lvl="1" indent="-228600" algn="l" rtl="0">
              <a:lnSpc>
                <a:spcPct val="90000"/>
              </a:lnSpc>
              <a:spcBef>
                <a:spcPts val="500"/>
              </a:spcBef>
              <a:spcAft>
                <a:spcPts val="0"/>
              </a:spcAft>
              <a:buClr>
                <a:srgbClr val="00B0F0"/>
              </a:buClr>
              <a:buSzPct val="100000"/>
              <a:buChar char="•"/>
            </a:pPr>
            <a:r>
              <a:rPr lang="en-GB" i="1">
                <a:solidFill>
                  <a:srgbClr val="00B0F0"/>
                </a:solidFill>
              </a:rPr>
              <a:t>Landscape genomics:</a:t>
            </a:r>
            <a:r>
              <a:rPr lang="en-GB" i="1"/>
              <a:t> Does my species vary with space? Environment? Geographic barriers?</a:t>
            </a:r>
            <a:endParaRPr/>
          </a:p>
          <a:p>
            <a:pPr marL="685800" lvl="1" indent="-228600" algn="l" rtl="0">
              <a:lnSpc>
                <a:spcPct val="90000"/>
              </a:lnSpc>
              <a:spcBef>
                <a:spcPts val="500"/>
              </a:spcBef>
              <a:spcAft>
                <a:spcPts val="0"/>
              </a:spcAft>
              <a:buClr>
                <a:srgbClr val="00B0F0"/>
              </a:buClr>
              <a:buSzPct val="100000"/>
              <a:buChar char="•"/>
            </a:pPr>
            <a:r>
              <a:rPr lang="en-GB" i="1">
                <a:solidFill>
                  <a:srgbClr val="00B0F0"/>
                </a:solidFill>
              </a:rPr>
              <a:t>Association studies: </a:t>
            </a:r>
            <a:r>
              <a:rPr lang="en-GB" i="1"/>
              <a:t>What genes underly which traits? E.g.: fruit size, flower colour, metabolite</a:t>
            </a:r>
            <a:endParaRPr/>
          </a:p>
          <a:p>
            <a:pPr marL="228600" lvl="0" indent="-64135" algn="l" rtl="0">
              <a:lnSpc>
                <a:spcPct val="90000"/>
              </a:lnSpc>
              <a:spcBef>
                <a:spcPts val="1000"/>
              </a:spcBef>
              <a:spcAft>
                <a:spcPts val="0"/>
              </a:spcAft>
              <a:buClr>
                <a:schemeClr val="dk1"/>
              </a:buClr>
              <a:buSzPct val="100000"/>
              <a:buNone/>
            </a:pPr>
            <a:endParaRPr b="1" i="1"/>
          </a:p>
        </p:txBody>
      </p:sp>
      <p:pic>
        <p:nvPicPr>
          <p:cNvPr id="102" name="Google Shape;102;p2"/>
          <p:cNvPicPr preferRelativeResize="0"/>
          <p:nvPr/>
        </p:nvPicPr>
        <p:blipFill rotWithShape="1">
          <a:blip r:embed="rId3">
            <a:alphaModFix/>
          </a:blip>
          <a:srcRect/>
          <a:stretch/>
        </p:blipFill>
        <p:spPr>
          <a:xfrm>
            <a:off x="10762059" y="0"/>
            <a:ext cx="1429941" cy="817109"/>
          </a:xfrm>
          <a:prstGeom prst="rect">
            <a:avLst/>
          </a:prstGeom>
          <a:noFill/>
          <a:ln>
            <a:noFill/>
          </a:ln>
        </p:spPr>
      </p:pic>
      <p:pic>
        <p:nvPicPr>
          <p:cNvPr id="103" name="Google Shape;103;p2"/>
          <p:cNvPicPr preferRelativeResize="0"/>
          <p:nvPr/>
        </p:nvPicPr>
        <p:blipFill rotWithShape="1">
          <a:blip r:embed="rId4">
            <a:alphaModFix/>
          </a:blip>
          <a:srcRect l="10500" t="22519" r="55332" b="11554"/>
          <a:stretch/>
        </p:blipFill>
        <p:spPr>
          <a:xfrm>
            <a:off x="10968396" y="5512934"/>
            <a:ext cx="1223604" cy="132805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BF3FD"/>
        </a:solidFill>
        <a:effectLst/>
      </p:bgPr>
    </p:bg>
    <p:spTree>
      <p:nvGrpSpPr>
        <p:cNvPr id="1" name="Shape 326"/>
        <p:cNvGrpSpPr/>
        <p:nvPr/>
      </p:nvGrpSpPr>
      <p:grpSpPr>
        <a:xfrm>
          <a:off x="0" y="0"/>
          <a:ext cx="0" cy="0"/>
          <a:chOff x="0" y="0"/>
          <a:chExt cx="0" cy="0"/>
        </a:xfrm>
      </p:grpSpPr>
      <p:sp>
        <p:nvSpPr>
          <p:cNvPr id="327" name="Google Shape;327;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Selection</a:t>
            </a:r>
            <a:endParaRPr/>
          </a:p>
        </p:txBody>
      </p:sp>
      <p:sp>
        <p:nvSpPr>
          <p:cNvPr id="328" name="Google Shape;328;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en-GB"/>
              <a:t>It acts by favouring some alleles over others</a:t>
            </a:r>
            <a:endParaRPr/>
          </a:p>
          <a:p>
            <a:pPr marL="228600" lvl="0" indent="-228600" algn="l" rtl="0">
              <a:lnSpc>
                <a:spcPct val="90000"/>
              </a:lnSpc>
              <a:spcBef>
                <a:spcPts val="1000"/>
              </a:spcBef>
              <a:spcAft>
                <a:spcPts val="0"/>
              </a:spcAft>
              <a:buClr>
                <a:schemeClr val="dk1"/>
              </a:buClr>
              <a:buSzPct val="100000"/>
              <a:buChar char="•"/>
            </a:pPr>
            <a:r>
              <a:rPr lang="en-GB"/>
              <a:t>Can lead to fixation (p=1.0) of advantageous alleles…</a:t>
            </a:r>
            <a:endParaRPr/>
          </a:p>
          <a:p>
            <a:pPr marL="228600" lvl="0" indent="-228600" algn="l" rtl="0">
              <a:lnSpc>
                <a:spcPct val="90000"/>
              </a:lnSpc>
              <a:spcBef>
                <a:spcPts val="1000"/>
              </a:spcBef>
              <a:spcAft>
                <a:spcPts val="0"/>
              </a:spcAft>
              <a:buClr>
                <a:schemeClr val="dk1"/>
              </a:buClr>
              <a:buSzPct val="100000"/>
              <a:buChar char="•"/>
            </a:pPr>
            <a:r>
              <a:rPr lang="en-GB"/>
              <a:t>or elimination of deleterious alleles (p=0) </a:t>
            </a:r>
            <a:endParaRPr/>
          </a:p>
          <a:p>
            <a:pPr marL="228600" lvl="0" indent="-228600" algn="l" rtl="0">
              <a:lnSpc>
                <a:spcPct val="90000"/>
              </a:lnSpc>
              <a:spcBef>
                <a:spcPts val="1000"/>
              </a:spcBef>
              <a:spcAft>
                <a:spcPts val="0"/>
              </a:spcAft>
              <a:buClr>
                <a:schemeClr val="dk1"/>
              </a:buClr>
              <a:buSzPct val="100000"/>
              <a:buChar char="•"/>
            </a:pPr>
            <a:r>
              <a:rPr lang="en-GB"/>
              <a:t>3 types:</a:t>
            </a:r>
            <a:endParaRPr/>
          </a:p>
          <a:p>
            <a:pPr marL="228600" lvl="0" indent="-228600" algn="l" rtl="0">
              <a:lnSpc>
                <a:spcPct val="200000"/>
              </a:lnSpc>
              <a:spcBef>
                <a:spcPts val="1000"/>
              </a:spcBef>
              <a:spcAft>
                <a:spcPts val="0"/>
              </a:spcAft>
              <a:buClr>
                <a:schemeClr val="dk1"/>
              </a:buClr>
              <a:buSzPct val="100000"/>
              <a:buChar char="•"/>
            </a:pPr>
            <a:r>
              <a:rPr lang="en-GB"/>
              <a:t>Directional</a:t>
            </a:r>
            <a:endParaRPr/>
          </a:p>
          <a:p>
            <a:pPr marL="228600" lvl="0" indent="-228600" algn="l" rtl="0">
              <a:lnSpc>
                <a:spcPct val="200000"/>
              </a:lnSpc>
              <a:spcBef>
                <a:spcPts val="1000"/>
              </a:spcBef>
              <a:spcAft>
                <a:spcPts val="0"/>
              </a:spcAft>
              <a:buClr>
                <a:schemeClr val="dk1"/>
              </a:buClr>
              <a:buSzPct val="100000"/>
              <a:buChar char="•"/>
            </a:pPr>
            <a:r>
              <a:rPr lang="en-GB"/>
              <a:t>Stabilizing</a:t>
            </a:r>
            <a:endParaRPr/>
          </a:p>
          <a:p>
            <a:pPr marL="228600" lvl="0" indent="-228600" algn="l" rtl="0">
              <a:lnSpc>
                <a:spcPct val="200000"/>
              </a:lnSpc>
              <a:spcBef>
                <a:spcPts val="1000"/>
              </a:spcBef>
              <a:spcAft>
                <a:spcPts val="0"/>
              </a:spcAft>
              <a:buClr>
                <a:schemeClr val="dk1"/>
              </a:buClr>
              <a:buSzPct val="100000"/>
              <a:buChar char="•"/>
            </a:pPr>
            <a:r>
              <a:rPr lang="en-GB"/>
              <a:t>Disruptive</a:t>
            </a:r>
            <a:endParaRPr/>
          </a:p>
        </p:txBody>
      </p:sp>
      <p:sp>
        <p:nvSpPr>
          <p:cNvPr id="329" name="Google Shape;329;p20"/>
          <p:cNvSpPr txBox="1"/>
          <p:nvPr/>
        </p:nvSpPr>
        <p:spPr>
          <a:xfrm>
            <a:off x="7677592" y="6118729"/>
            <a:ext cx="433977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Image Credit: Biology Roots. Population Genetics and Hardy Weinberg Presentation</a:t>
            </a:r>
            <a:endParaRPr/>
          </a:p>
        </p:txBody>
      </p:sp>
      <p:pic>
        <p:nvPicPr>
          <p:cNvPr id="330" name="Google Shape;330;p20" descr="Directional selection - Wikipedia"/>
          <p:cNvPicPr preferRelativeResize="0"/>
          <p:nvPr/>
        </p:nvPicPr>
        <p:blipFill rotWithShape="1">
          <a:blip r:embed="rId3">
            <a:alphaModFix/>
          </a:blip>
          <a:srcRect l="13452" r="24474"/>
          <a:stretch/>
        </p:blipFill>
        <p:spPr>
          <a:xfrm>
            <a:off x="2910116" y="3548239"/>
            <a:ext cx="1765300" cy="2832100"/>
          </a:xfrm>
          <a:prstGeom prst="rect">
            <a:avLst/>
          </a:prstGeom>
          <a:noFill/>
          <a:ln>
            <a:noFill/>
          </a:ln>
        </p:spPr>
      </p:pic>
      <p:sp>
        <p:nvSpPr>
          <p:cNvPr id="331" name="Google Shape;331;p20"/>
          <p:cNvSpPr txBox="1"/>
          <p:nvPr/>
        </p:nvSpPr>
        <p:spPr>
          <a:xfrm>
            <a:off x="2910116" y="6380339"/>
            <a:ext cx="194534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Image Credit: Wikipedia</a:t>
            </a:r>
            <a:endParaRPr/>
          </a:p>
        </p:txBody>
      </p:sp>
      <p:pic>
        <p:nvPicPr>
          <p:cNvPr id="332" name="Google Shape;332;p20" descr="Population Genetics and Hardy Weinberg Presentation by Biology Roots"/>
          <p:cNvPicPr preferRelativeResize="0"/>
          <p:nvPr/>
        </p:nvPicPr>
        <p:blipFill rotWithShape="1">
          <a:blip r:embed="rId4">
            <a:alphaModFix/>
          </a:blip>
          <a:srcRect t="50888" r="11234" b="10067"/>
          <a:stretch/>
        </p:blipFill>
        <p:spPr>
          <a:xfrm>
            <a:off x="7612278" y="4633422"/>
            <a:ext cx="4470400" cy="1480458"/>
          </a:xfrm>
          <a:prstGeom prst="rect">
            <a:avLst/>
          </a:prstGeom>
          <a:noFill/>
          <a:ln>
            <a:noFill/>
          </a:ln>
        </p:spPr>
      </p:pic>
      <p:pic>
        <p:nvPicPr>
          <p:cNvPr id="333" name="Google Shape;333;p20"/>
          <p:cNvPicPr preferRelativeResize="0"/>
          <p:nvPr/>
        </p:nvPicPr>
        <p:blipFill rotWithShape="1">
          <a:blip r:embed="rId5">
            <a:alphaModFix/>
          </a:blip>
          <a:srcRect/>
          <a:stretch/>
        </p:blipFill>
        <p:spPr>
          <a:xfrm>
            <a:off x="7357096" y="216051"/>
            <a:ext cx="4470399" cy="1877567"/>
          </a:xfrm>
          <a:prstGeom prst="rect">
            <a:avLst/>
          </a:prstGeom>
          <a:noFill/>
          <a:ln>
            <a:noFill/>
          </a:ln>
        </p:spPr>
      </p:pic>
      <p:pic>
        <p:nvPicPr>
          <p:cNvPr id="334" name="Google Shape;334;p20"/>
          <p:cNvPicPr preferRelativeResize="0"/>
          <p:nvPr/>
        </p:nvPicPr>
        <p:blipFill rotWithShape="1">
          <a:blip r:embed="rId6">
            <a:alphaModFix/>
          </a:blip>
          <a:srcRect/>
          <a:stretch/>
        </p:blipFill>
        <p:spPr>
          <a:xfrm>
            <a:off x="9760687" y="2056404"/>
            <a:ext cx="2066807" cy="13628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BF3FD"/>
        </a:solidFill>
        <a:effectLst/>
      </p:bgPr>
    </p:bg>
    <p:spTree>
      <p:nvGrpSpPr>
        <p:cNvPr id="1" name="Shape 338"/>
        <p:cNvGrpSpPr/>
        <p:nvPr/>
      </p:nvGrpSpPr>
      <p:grpSpPr>
        <a:xfrm>
          <a:off x="0" y="0"/>
          <a:ext cx="0" cy="0"/>
          <a:chOff x="0" y="0"/>
          <a:chExt cx="0" cy="0"/>
        </a:xfrm>
      </p:grpSpPr>
      <p:sp>
        <p:nvSpPr>
          <p:cNvPr id="339" name="Google Shape;339;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Recap of the four forces</a:t>
            </a:r>
            <a:endParaRPr/>
          </a:p>
        </p:txBody>
      </p:sp>
      <p:pic>
        <p:nvPicPr>
          <p:cNvPr id="341" name="Google Shape;341;p21"/>
          <p:cNvPicPr preferRelativeResize="0"/>
          <p:nvPr/>
        </p:nvPicPr>
        <p:blipFill rotWithShape="1">
          <a:blip r:embed="rId3">
            <a:alphaModFix/>
          </a:blip>
          <a:srcRect/>
          <a:stretch/>
        </p:blipFill>
        <p:spPr>
          <a:xfrm>
            <a:off x="1879600" y="1624954"/>
            <a:ext cx="8432800" cy="4637567"/>
          </a:xfrm>
          <a:prstGeom prst="rect">
            <a:avLst/>
          </a:prstGeom>
          <a:noFill/>
          <a:ln>
            <a:noFill/>
          </a:ln>
        </p:spPr>
      </p:pic>
      <p:sp>
        <p:nvSpPr>
          <p:cNvPr id="342" name="Google Shape;342;p21"/>
          <p:cNvSpPr txBox="1"/>
          <p:nvPr/>
        </p:nvSpPr>
        <p:spPr>
          <a:xfrm>
            <a:off x="1930399" y="6262521"/>
            <a:ext cx="92372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a:solidFill>
                  <a:srgbClr val="444444"/>
                </a:solidFill>
                <a:latin typeface="Open Sans"/>
                <a:ea typeface="Open Sans"/>
                <a:cs typeface="Open Sans"/>
                <a:sym typeface="Open Sans"/>
              </a:rPr>
              <a:t>Richard Morrison, 2019: Populations mutation selection drift migration + — +/ — —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BF3FD"/>
        </a:solidFill>
        <a:effectLst/>
      </p:bgPr>
    </p:bg>
    <p:spTree>
      <p:nvGrpSpPr>
        <p:cNvPr id="1" name="Shape 347"/>
        <p:cNvGrpSpPr/>
        <p:nvPr/>
      </p:nvGrpSpPr>
      <p:grpSpPr>
        <a:xfrm>
          <a:off x="0" y="0"/>
          <a:ext cx="0" cy="0"/>
          <a:chOff x="0" y="0"/>
          <a:chExt cx="0" cy="0"/>
        </a:xfrm>
      </p:grpSpPr>
      <p:sp>
        <p:nvSpPr>
          <p:cNvPr id="348" name="Google Shape;348;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Non-random mating</a:t>
            </a:r>
            <a:endParaRPr/>
          </a:p>
        </p:txBody>
      </p:sp>
      <p:sp>
        <p:nvSpPr>
          <p:cNvPr id="349" name="Google Shape;349;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Preference of individuals to mate with certain partners based on specific traits</a:t>
            </a:r>
            <a:endParaRPr/>
          </a:p>
          <a:p>
            <a:pPr marL="228600" lvl="0" indent="-228600" algn="l" rtl="0">
              <a:lnSpc>
                <a:spcPct val="90000"/>
              </a:lnSpc>
              <a:spcBef>
                <a:spcPts val="1000"/>
              </a:spcBef>
              <a:spcAft>
                <a:spcPts val="0"/>
              </a:spcAft>
              <a:buClr>
                <a:schemeClr val="dk1"/>
              </a:buClr>
              <a:buSzPts val="2800"/>
              <a:buChar char="•"/>
            </a:pPr>
            <a:r>
              <a:rPr lang="en-GB"/>
              <a:t>Geographic proximity, behavioural traits</a:t>
            </a:r>
            <a:endParaRPr/>
          </a:p>
          <a:p>
            <a:pPr marL="685800" lvl="1" indent="-228600" algn="l" rtl="0">
              <a:lnSpc>
                <a:spcPct val="90000"/>
              </a:lnSpc>
              <a:spcBef>
                <a:spcPts val="500"/>
              </a:spcBef>
              <a:spcAft>
                <a:spcPts val="0"/>
              </a:spcAft>
              <a:buClr>
                <a:schemeClr val="dk1"/>
              </a:buClr>
              <a:buSzPts val="2400"/>
              <a:buChar char="•"/>
            </a:pPr>
            <a:r>
              <a:rPr lang="en-GB"/>
              <a:t>Assortative: Tendency to mate with individuals with </a:t>
            </a:r>
            <a:r>
              <a:rPr lang="en-GB" b="1" u="sng"/>
              <a:t>same</a:t>
            </a:r>
            <a:r>
              <a:rPr lang="en-GB"/>
              <a:t> allele</a:t>
            </a:r>
            <a:endParaRPr/>
          </a:p>
          <a:p>
            <a:pPr marL="685800" lvl="1" indent="-228600" algn="l" rtl="0">
              <a:lnSpc>
                <a:spcPct val="90000"/>
              </a:lnSpc>
              <a:spcBef>
                <a:spcPts val="500"/>
              </a:spcBef>
              <a:spcAft>
                <a:spcPts val="0"/>
              </a:spcAft>
              <a:buClr>
                <a:schemeClr val="dk1"/>
              </a:buClr>
              <a:buSzPts val="2400"/>
              <a:buChar char="•"/>
            </a:pPr>
            <a:r>
              <a:rPr lang="en-GB"/>
              <a:t>Disassortative: (…) with a </a:t>
            </a:r>
            <a:r>
              <a:rPr lang="en-GB" b="1" u="sng"/>
              <a:t>different</a:t>
            </a:r>
            <a:r>
              <a:rPr lang="en-GB"/>
              <a:t> allele</a:t>
            </a:r>
            <a:endParaRPr/>
          </a:p>
        </p:txBody>
      </p:sp>
      <p:pic>
        <p:nvPicPr>
          <p:cNvPr id="350" name="Google Shape;350;p22"/>
          <p:cNvPicPr preferRelativeResize="0"/>
          <p:nvPr/>
        </p:nvPicPr>
        <p:blipFill rotWithShape="1">
          <a:blip r:embed="rId3">
            <a:alphaModFix/>
          </a:blip>
          <a:srcRect/>
          <a:stretch/>
        </p:blipFill>
        <p:spPr>
          <a:xfrm>
            <a:off x="284615" y="4106863"/>
            <a:ext cx="3213327" cy="2040207"/>
          </a:xfrm>
          <a:prstGeom prst="rect">
            <a:avLst/>
          </a:prstGeom>
          <a:noFill/>
          <a:ln>
            <a:noFill/>
          </a:ln>
        </p:spPr>
      </p:pic>
      <p:sp>
        <p:nvSpPr>
          <p:cNvPr id="351" name="Google Shape;351;p22"/>
          <p:cNvSpPr txBox="1"/>
          <p:nvPr/>
        </p:nvSpPr>
        <p:spPr>
          <a:xfrm>
            <a:off x="435429" y="6176963"/>
            <a:ext cx="30625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A mechanistic model of assortative mating in a hybrid population</a:t>
            </a:r>
            <a:endParaRPr/>
          </a:p>
        </p:txBody>
      </p:sp>
      <p:grpSp>
        <p:nvGrpSpPr>
          <p:cNvPr id="352" name="Google Shape;352;p22"/>
          <p:cNvGrpSpPr/>
          <p:nvPr/>
        </p:nvGrpSpPr>
        <p:grpSpPr>
          <a:xfrm>
            <a:off x="6405049" y="4257754"/>
            <a:ext cx="4948751" cy="1738424"/>
            <a:chOff x="5750909" y="4508204"/>
            <a:chExt cx="4948751" cy="1738424"/>
          </a:xfrm>
        </p:grpSpPr>
        <p:pic>
          <p:nvPicPr>
            <p:cNvPr id="353" name="Google Shape;353;p22" descr="BIL 160 - Lecture 8"/>
            <p:cNvPicPr preferRelativeResize="0"/>
            <p:nvPr/>
          </p:nvPicPr>
          <p:blipFill rotWithShape="1">
            <a:blip r:embed="rId4">
              <a:alphaModFix/>
            </a:blip>
            <a:srcRect t="3760" b="3481"/>
            <a:stretch/>
          </p:blipFill>
          <p:spPr>
            <a:xfrm>
              <a:off x="5750909" y="4508205"/>
              <a:ext cx="2498876" cy="1738423"/>
            </a:xfrm>
            <a:prstGeom prst="rect">
              <a:avLst/>
            </a:prstGeom>
            <a:noFill/>
            <a:ln w="9525" cap="flat" cmpd="sng">
              <a:solidFill>
                <a:schemeClr val="dk1"/>
              </a:solidFill>
              <a:prstDash val="solid"/>
              <a:round/>
              <a:headEnd type="none" w="sm" len="sm"/>
              <a:tailEnd type="none" w="sm" len="sm"/>
            </a:ln>
          </p:spPr>
        </p:pic>
        <p:pic>
          <p:nvPicPr>
            <p:cNvPr id="354" name="Google Shape;354;p22"/>
            <p:cNvPicPr preferRelativeResize="0"/>
            <p:nvPr/>
          </p:nvPicPr>
          <p:blipFill rotWithShape="1">
            <a:blip r:embed="rId5">
              <a:alphaModFix/>
            </a:blip>
            <a:srcRect t="4601" b="3552"/>
            <a:stretch/>
          </p:blipFill>
          <p:spPr>
            <a:xfrm>
              <a:off x="8249785" y="4508204"/>
              <a:ext cx="2449875" cy="1738423"/>
            </a:xfrm>
            <a:prstGeom prst="rect">
              <a:avLst/>
            </a:prstGeom>
            <a:noFill/>
            <a:ln w="9525" cap="flat" cmpd="sng">
              <a:solidFill>
                <a:schemeClr val="dk1"/>
              </a:solidFill>
              <a:prstDash val="solid"/>
              <a:round/>
              <a:headEnd type="none" w="sm" len="sm"/>
              <a:tailEnd type="none" w="sm" len="sm"/>
            </a:ln>
          </p:spPr>
        </p:pic>
      </p:grpSp>
      <p:sp>
        <p:nvSpPr>
          <p:cNvPr id="355" name="Google Shape;355;p22"/>
          <p:cNvSpPr txBox="1"/>
          <p:nvPr/>
        </p:nvSpPr>
        <p:spPr>
          <a:xfrm>
            <a:off x="6405049" y="6324600"/>
            <a:ext cx="361525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Image credit: </a:t>
            </a:r>
            <a:r>
              <a:rPr lang="en-GB" sz="1400" b="0" i="0" u="sng" strike="noStrike">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BIL 160 - Lecture 6</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Shape 359"/>
        <p:cNvGrpSpPr/>
        <p:nvPr/>
      </p:nvGrpSpPr>
      <p:grpSpPr>
        <a:xfrm>
          <a:off x="0" y="0"/>
          <a:ext cx="0" cy="0"/>
          <a:chOff x="0" y="0"/>
          <a:chExt cx="0" cy="0"/>
        </a:xfrm>
      </p:grpSpPr>
      <p:sp>
        <p:nvSpPr>
          <p:cNvPr id="360" name="Google Shape;36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Pop gen with few individuals</a:t>
            </a:r>
            <a:endParaRPr/>
          </a:p>
        </p:txBody>
      </p:sp>
      <p:sp>
        <p:nvSpPr>
          <p:cNvPr id="361" name="Google Shape;36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Acknowledge limitations: </a:t>
            </a:r>
            <a:endParaRPr/>
          </a:p>
          <a:p>
            <a:pPr marL="685800" lvl="1" indent="-228600" algn="l" rtl="0">
              <a:lnSpc>
                <a:spcPct val="90000"/>
              </a:lnSpc>
              <a:spcBef>
                <a:spcPts val="500"/>
              </a:spcBef>
              <a:spcAft>
                <a:spcPts val="0"/>
              </a:spcAft>
              <a:buClr>
                <a:schemeClr val="dk1"/>
              </a:buClr>
              <a:buSzPts val="2400"/>
              <a:buChar char="•"/>
            </a:pPr>
            <a:r>
              <a:rPr lang="en-GB"/>
              <a:t>reduced statistical power</a:t>
            </a:r>
            <a:endParaRPr/>
          </a:p>
          <a:p>
            <a:pPr marL="685800" lvl="1" indent="-228600" algn="l" rtl="0">
              <a:lnSpc>
                <a:spcPct val="90000"/>
              </a:lnSpc>
              <a:spcBef>
                <a:spcPts val="500"/>
              </a:spcBef>
              <a:spcAft>
                <a:spcPts val="0"/>
              </a:spcAft>
              <a:buClr>
                <a:schemeClr val="dk1"/>
              </a:buClr>
              <a:buSzPts val="2400"/>
              <a:buChar char="•"/>
            </a:pPr>
            <a:r>
              <a:rPr lang="en-GB"/>
              <a:t>spurious results</a:t>
            </a:r>
            <a:endParaRPr/>
          </a:p>
          <a:p>
            <a:pPr marL="685800" lvl="1" indent="-228600" algn="l" rtl="0">
              <a:lnSpc>
                <a:spcPct val="90000"/>
              </a:lnSpc>
              <a:spcBef>
                <a:spcPts val="500"/>
              </a:spcBef>
              <a:spcAft>
                <a:spcPts val="0"/>
              </a:spcAft>
              <a:buClr>
                <a:schemeClr val="dk1"/>
              </a:buClr>
              <a:buSzPts val="2400"/>
              <a:buChar char="•"/>
            </a:pPr>
            <a:r>
              <a:rPr lang="en-GB"/>
              <a:t>find only the strongest effects</a:t>
            </a:r>
            <a:endParaRPr/>
          </a:p>
          <a:p>
            <a:pPr marL="228600" lvl="0" indent="-228600" algn="l" rtl="0">
              <a:lnSpc>
                <a:spcPct val="90000"/>
              </a:lnSpc>
              <a:spcBef>
                <a:spcPts val="1000"/>
              </a:spcBef>
              <a:spcAft>
                <a:spcPts val="0"/>
              </a:spcAft>
              <a:buClr>
                <a:schemeClr val="dk1"/>
              </a:buClr>
              <a:buSzPts val="2800"/>
              <a:buChar char="•"/>
            </a:pPr>
            <a:r>
              <a:rPr lang="en-GB"/>
              <a:t>Combine methods and narrow down questions.</a:t>
            </a:r>
            <a:endParaRPr/>
          </a:p>
          <a:p>
            <a:pPr marL="228600" lvl="0" indent="-228600" algn="l" rtl="0">
              <a:lnSpc>
                <a:spcPct val="90000"/>
              </a:lnSpc>
              <a:spcBef>
                <a:spcPts val="1000"/>
              </a:spcBef>
              <a:spcAft>
                <a:spcPts val="0"/>
              </a:spcAft>
              <a:buClr>
                <a:schemeClr val="dk1"/>
              </a:buClr>
              <a:buSzPts val="2800"/>
              <a:buChar char="•"/>
            </a:pPr>
            <a:r>
              <a:rPr lang="en-GB"/>
              <a:t>Targeted genotyping: target genes that really matter</a:t>
            </a:r>
            <a:endParaRPr/>
          </a:p>
          <a:p>
            <a:pPr marL="228600" lvl="0" indent="-228600" algn="l" rtl="0">
              <a:lnSpc>
                <a:spcPct val="90000"/>
              </a:lnSpc>
              <a:spcBef>
                <a:spcPts val="1000"/>
              </a:spcBef>
              <a:spcAft>
                <a:spcPts val="0"/>
              </a:spcAft>
              <a:buClr>
                <a:schemeClr val="dk1"/>
              </a:buClr>
              <a:buSzPts val="2800"/>
              <a:buChar char="•"/>
            </a:pPr>
            <a:r>
              <a:rPr lang="en-GB"/>
              <a:t>Pedigree analysis allows stronger inferences as it knows ancestry</a:t>
            </a:r>
            <a:endParaRPr/>
          </a:p>
          <a:p>
            <a:pPr marL="228600" lvl="0" indent="-228600" algn="l" rtl="0">
              <a:lnSpc>
                <a:spcPct val="90000"/>
              </a:lnSpc>
              <a:spcBef>
                <a:spcPts val="1000"/>
              </a:spcBef>
              <a:spcAft>
                <a:spcPts val="0"/>
              </a:spcAft>
              <a:buClr>
                <a:schemeClr val="dk1"/>
              </a:buClr>
              <a:buSzPts val="2800"/>
              <a:buChar char="•"/>
            </a:pPr>
            <a:r>
              <a:rPr lang="en-GB"/>
              <a:t>Population modelling can sometimes work with fewer data</a:t>
            </a:r>
            <a:endParaRPr/>
          </a:p>
          <a:p>
            <a:pPr marL="228600" lvl="0" indent="-228600" algn="l" rtl="0">
              <a:lnSpc>
                <a:spcPct val="90000"/>
              </a:lnSpc>
              <a:spcBef>
                <a:spcPts val="1000"/>
              </a:spcBef>
              <a:spcAft>
                <a:spcPts val="0"/>
              </a:spcAft>
              <a:buClr>
                <a:schemeClr val="dk1"/>
              </a:buClr>
              <a:buSzPts val="2800"/>
              <a:buChar char="•"/>
            </a:pPr>
            <a:r>
              <a:rPr lang="en-GB"/>
              <a:t>Comparative analysis with a larger population</a:t>
            </a:r>
            <a:endParaRPr/>
          </a:p>
          <a:p>
            <a:pPr marL="228600" lvl="0" indent="-50800" algn="l" rtl="0">
              <a:lnSpc>
                <a:spcPct val="90000"/>
              </a:lnSpc>
              <a:spcBef>
                <a:spcPts val="1000"/>
              </a:spcBef>
              <a:spcAft>
                <a:spcPts val="0"/>
              </a:spcAft>
              <a:buClr>
                <a:schemeClr val="dk1"/>
              </a:buClr>
              <a:buSzPts val="2800"/>
              <a:buNone/>
            </a:pPr>
            <a:endParaRPr/>
          </a:p>
        </p:txBody>
      </p:sp>
      <p:pic>
        <p:nvPicPr>
          <p:cNvPr id="362" name="Google Shape;362;p23"/>
          <p:cNvPicPr preferRelativeResize="0"/>
          <p:nvPr/>
        </p:nvPicPr>
        <p:blipFill rotWithShape="1">
          <a:blip r:embed="rId3">
            <a:alphaModFix/>
          </a:blip>
          <a:srcRect/>
          <a:stretch/>
        </p:blipFill>
        <p:spPr>
          <a:xfrm>
            <a:off x="7277100" y="5952117"/>
            <a:ext cx="4572000" cy="746164"/>
          </a:xfrm>
          <a:prstGeom prst="rect">
            <a:avLst/>
          </a:prstGeom>
          <a:noFill/>
          <a:ln>
            <a:noFill/>
          </a:ln>
        </p:spPr>
      </p:pic>
      <p:pic>
        <p:nvPicPr>
          <p:cNvPr id="363" name="Google Shape;363;p23"/>
          <p:cNvPicPr preferRelativeResize="0"/>
          <p:nvPr/>
        </p:nvPicPr>
        <p:blipFill rotWithShape="1">
          <a:blip r:embed="rId4">
            <a:alphaModFix/>
          </a:blip>
          <a:srcRect/>
          <a:stretch/>
        </p:blipFill>
        <p:spPr>
          <a:xfrm>
            <a:off x="10120051" y="2766218"/>
            <a:ext cx="1468699" cy="1325563"/>
          </a:xfrm>
          <a:prstGeom prst="rect">
            <a:avLst/>
          </a:prstGeom>
          <a:noFill/>
          <a:ln>
            <a:noFill/>
          </a:ln>
        </p:spPr>
      </p:pic>
      <p:sp>
        <p:nvSpPr>
          <p:cNvPr id="364" name="Google Shape;364;p23"/>
          <p:cNvSpPr txBox="1"/>
          <p:nvPr/>
        </p:nvSpPr>
        <p:spPr>
          <a:xfrm>
            <a:off x="10120051" y="4064912"/>
            <a:ext cx="1468699" cy="6001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i="1">
                <a:solidFill>
                  <a:schemeClr val="dk1"/>
                </a:solidFill>
                <a:latin typeface="Calibri"/>
                <a:ea typeface="Calibri"/>
                <a:cs typeface="Calibri"/>
                <a:sym typeface="Calibri"/>
              </a:rPr>
              <a:t>Pinanga subterranea</a:t>
            </a:r>
            <a:r>
              <a:rPr lang="en-GB" sz="1100">
                <a:solidFill>
                  <a:schemeClr val="dk1"/>
                </a:solidFill>
                <a:latin typeface="Calibri"/>
                <a:ea typeface="Calibri"/>
                <a:cs typeface="Calibri"/>
                <a:sym typeface="Calibri"/>
              </a:rPr>
              <a:t>. https://novataxa.blogspot.com/</a:t>
            </a:r>
            <a:endParaRPr/>
          </a:p>
        </p:txBody>
      </p:sp>
      <p:pic>
        <p:nvPicPr>
          <p:cNvPr id="365" name="Google Shape;365;p23" descr="Shorelines » Blog Archive America's Endangered Orchids - Shorelines"/>
          <p:cNvPicPr preferRelativeResize="0"/>
          <p:nvPr/>
        </p:nvPicPr>
        <p:blipFill rotWithShape="1">
          <a:blip r:embed="rId5">
            <a:alphaModFix/>
          </a:blip>
          <a:srcRect/>
          <a:stretch/>
        </p:blipFill>
        <p:spPr>
          <a:xfrm>
            <a:off x="10120051" y="213935"/>
            <a:ext cx="1468698" cy="1694652"/>
          </a:xfrm>
          <a:prstGeom prst="rect">
            <a:avLst/>
          </a:prstGeom>
          <a:noFill/>
          <a:ln>
            <a:noFill/>
          </a:ln>
        </p:spPr>
      </p:pic>
      <p:sp>
        <p:nvSpPr>
          <p:cNvPr id="366" name="Google Shape;366;p23"/>
          <p:cNvSpPr txBox="1"/>
          <p:nvPr/>
        </p:nvSpPr>
        <p:spPr>
          <a:xfrm>
            <a:off x="10059782" y="1838924"/>
            <a:ext cx="1519217" cy="6014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i="1">
                <a:solidFill>
                  <a:schemeClr val="dk1"/>
                </a:solidFill>
                <a:latin typeface="Calibri"/>
                <a:ea typeface="Calibri"/>
                <a:cs typeface="Calibri"/>
                <a:sym typeface="Calibri"/>
              </a:rPr>
              <a:t>Dendrophylax lindenii. </a:t>
            </a:r>
            <a:br>
              <a:rPr lang="en-GB" sz="1100" i="1">
                <a:solidFill>
                  <a:schemeClr val="dk1"/>
                </a:solidFill>
                <a:latin typeface="Calibri"/>
                <a:ea typeface="Calibri"/>
                <a:cs typeface="Calibri"/>
                <a:sym typeface="Calibri"/>
              </a:rPr>
            </a:br>
            <a:r>
              <a:rPr lang="en-GB" sz="1100">
                <a:solidFill>
                  <a:schemeClr val="dk1"/>
                </a:solidFill>
                <a:latin typeface="Calibri"/>
                <a:ea typeface="Calibri"/>
                <a:cs typeface="Calibri"/>
                <a:sym typeface="Calibri"/>
              </a:rPr>
              <a:t>https://novataxa.blogspot.com/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Shape 370"/>
        <p:cNvGrpSpPr/>
        <p:nvPr/>
      </p:nvGrpSpPr>
      <p:grpSpPr>
        <a:xfrm>
          <a:off x="0" y="0"/>
          <a:ext cx="0" cy="0"/>
          <a:chOff x="0" y="0"/>
          <a:chExt cx="0" cy="0"/>
        </a:xfrm>
      </p:grpSpPr>
      <p:sp>
        <p:nvSpPr>
          <p:cNvPr id="371" name="Google Shape;371;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GB">
                <a:latin typeface="Arial"/>
                <a:ea typeface="Arial"/>
                <a:cs typeface="Arial"/>
                <a:sym typeface="Arial"/>
              </a:rPr>
              <a:t>Paleomix flowchart</a:t>
            </a:r>
            <a:endParaRPr/>
          </a:p>
        </p:txBody>
      </p:sp>
      <p:grpSp>
        <p:nvGrpSpPr>
          <p:cNvPr id="372" name="Google Shape;372;p24"/>
          <p:cNvGrpSpPr/>
          <p:nvPr/>
        </p:nvGrpSpPr>
        <p:grpSpPr>
          <a:xfrm>
            <a:off x="1604700" y="3012429"/>
            <a:ext cx="8982599" cy="1513623"/>
            <a:chOff x="4500" y="1608931"/>
            <a:chExt cx="8982599" cy="1513623"/>
          </a:xfrm>
        </p:grpSpPr>
        <p:sp>
          <p:nvSpPr>
            <p:cNvPr id="373" name="Google Shape;373;p24"/>
            <p:cNvSpPr/>
            <p:nvPr/>
          </p:nvSpPr>
          <p:spPr>
            <a:xfrm>
              <a:off x="437396" y="1608931"/>
              <a:ext cx="1731585" cy="1513623"/>
            </a:xfrm>
            <a:prstGeom prst="rightArrow">
              <a:avLst>
                <a:gd name="adj1" fmla="val 70000"/>
                <a:gd name="adj2" fmla="val 50000"/>
              </a:avLst>
            </a:prstGeom>
            <a:solidFill>
              <a:srgbClr val="DDECCC">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4"/>
            <p:cNvSpPr txBox="1"/>
            <p:nvPr/>
          </p:nvSpPr>
          <p:spPr>
            <a:xfrm>
              <a:off x="870292" y="1835974"/>
              <a:ext cx="844148" cy="1059537"/>
            </a:xfrm>
            <a:prstGeom prst="rect">
              <a:avLst/>
            </a:prstGeom>
            <a:noFill/>
            <a:ln>
              <a:noFill/>
            </a:ln>
          </p:spPr>
          <p:txBody>
            <a:bodyPr spcFirstLastPara="1" wrap="square" lIns="30475" tIns="7600" rIns="15225" bIns="7600" anchor="ctr" anchorCtr="0">
              <a:noAutofit/>
            </a:bodyPr>
            <a:lstStyle/>
            <a:p>
              <a:pPr marL="114300" marR="0" lvl="1" indent="-114300" algn="l" rtl="0">
                <a:lnSpc>
                  <a:spcPct val="90000"/>
                </a:lnSpc>
                <a:spcBef>
                  <a:spcPts val="0"/>
                </a:spcBef>
                <a:spcAft>
                  <a:spcPts val="0"/>
                </a:spcAft>
                <a:buClr>
                  <a:schemeClr val="dk1"/>
                </a:buClr>
                <a:buSzPts val="1200"/>
                <a:buFont typeface="Calibri"/>
                <a:buChar char="•"/>
              </a:pPr>
              <a:r>
                <a:rPr lang="en-GB" sz="1200" b="0" i="0" u="none" strike="noStrike" cap="none">
                  <a:solidFill>
                    <a:schemeClr val="dk1"/>
                  </a:solidFill>
                  <a:latin typeface="Calibri"/>
                  <a:ea typeface="Calibri"/>
                  <a:cs typeface="Calibri"/>
                  <a:sym typeface="Calibri"/>
                </a:rPr>
                <a:t>Specify path</a:t>
              </a:r>
              <a:endParaRPr/>
            </a:p>
            <a:p>
              <a:pPr marL="114300" marR="0" lvl="1" indent="-114300" algn="l" rtl="0">
                <a:lnSpc>
                  <a:spcPct val="90000"/>
                </a:lnSpc>
                <a:spcBef>
                  <a:spcPts val="180"/>
                </a:spcBef>
                <a:spcAft>
                  <a:spcPts val="0"/>
                </a:spcAft>
                <a:buClr>
                  <a:srgbClr val="000000"/>
                </a:buClr>
                <a:buSzPts val="1200"/>
                <a:buFont typeface="Calibri"/>
                <a:buChar char="•"/>
              </a:pPr>
              <a:r>
                <a:rPr lang="en-GB" sz="1200" b="0" i="0" u="none" strike="noStrike" cap="none">
                  <a:solidFill>
                    <a:srgbClr val="000000"/>
                  </a:solidFill>
                  <a:latin typeface="Calibri"/>
                  <a:ea typeface="Calibri"/>
                  <a:cs typeface="Calibri"/>
                  <a:sym typeface="Calibri"/>
                </a:rPr>
                <a:t>Index the reference</a:t>
              </a:r>
              <a:endParaRPr/>
            </a:p>
          </p:txBody>
        </p:sp>
        <p:sp>
          <p:nvSpPr>
            <p:cNvPr id="375" name="Google Shape;375;p24"/>
            <p:cNvSpPr/>
            <p:nvPr/>
          </p:nvSpPr>
          <p:spPr>
            <a:xfrm>
              <a:off x="4500" y="1932847"/>
              <a:ext cx="865792" cy="865792"/>
            </a:xfrm>
            <a:prstGeom prst="ellipse">
              <a:avLst/>
            </a:prstGeom>
            <a:solidFill>
              <a:srgbClr val="98C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4"/>
            <p:cNvSpPr txBox="1"/>
            <p:nvPr/>
          </p:nvSpPr>
          <p:spPr>
            <a:xfrm>
              <a:off x="131292" y="2059639"/>
              <a:ext cx="612208" cy="612208"/>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100"/>
                <a:buFont typeface="Calibri"/>
                <a:buNone/>
              </a:pPr>
              <a:r>
                <a:rPr lang="en-GB" sz="1100">
                  <a:solidFill>
                    <a:srgbClr val="000000"/>
                  </a:solidFill>
                  <a:latin typeface="Calibri"/>
                  <a:ea typeface="Calibri"/>
                  <a:cs typeface="Calibri"/>
                  <a:sym typeface="Calibri"/>
                </a:rPr>
                <a:t>Referenc</a:t>
              </a:r>
              <a:endParaRPr sz="1100">
                <a:solidFill>
                  <a:srgbClr val="000000"/>
                </a:solidFill>
                <a:latin typeface="Calibri"/>
                <a:ea typeface="Calibri"/>
                <a:cs typeface="Calibri"/>
                <a:sym typeface="Calibri"/>
              </a:endParaRPr>
            </a:p>
          </p:txBody>
        </p:sp>
        <p:sp>
          <p:nvSpPr>
            <p:cNvPr id="377" name="Google Shape;377;p24"/>
            <p:cNvSpPr/>
            <p:nvPr/>
          </p:nvSpPr>
          <p:spPr>
            <a:xfrm>
              <a:off x="2710102" y="1608931"/>
              <a:ext cx="1731585" cy="1513623"/>
            </a:xfrm>
            <a:prstGeom prst="rightArrow">
              <a:avLst>
                <a:gd name="adj1" fmla="val 70000"/>
                <a:gd name="adj2" fmla="val 50000"/>
              </a:avLst>
            </a:prstGeom>
            <a:solidFill>
              <a:srgbClr val="DDECCC">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4"/>
            <p:cNvSpPr txBox="1"/>
            <p:nvPr/>
          </p:nvSpPr>
          <p:spPr>
            <a:xfrm>
              <a:off x="3142998" y="1835974"/>
              <a:ext cx="844148" cy="1059537"/>
            </a:xfrm>
            <a:prstGeom prst="rect">
              <a:avLst/>
            </a:prstGeom>
            <a:noFill/>
            <a:ln>
              <a:noFill/>
            </a:ln>
          </p:spPr>
          <p:txBody>
            <a:bodyPr spcFirstLastPara="1" wrap="square" lIns="30475" tIns="7600" rIns="15225" bIns="7600" anchor="ctr" anchorCtr="0">
              <a:noAutofit/>
            </a:bodyPr>
            <a:lstStyle/>
            <a:p>
              <a:pPr marL="114300" marR="0" lvl="1" indent="-114300" algn="l" rtl="0">
                <a:lnSpc>
                  <a:spcPct val="90000"/>
                </a:lnSpc>
                <a:spcBef>
                  <a:spcPts val="0"/>
                </a:spcBef>
                <a:spcAft>
                  <a:spcPts val="0"/>
                </a:spcAft>
                <a:buClr>
                  <a:schemeClr val="dk1"/>
                </a:buClr>
                <a:buSzPts val="1200"/>
                <a:buFont typeface="Calibri"/>
                <a:buChar char="•"/>
              </a:pPr>
              <a:r>
                <a:rPr lang="en-GB" sz="1200" b="0" i="0" u="none" strike="noStrike" cap="none">
                  <a:solidFill>
                    <a:schemeClr val="dk1"/>
                  </a:solidFill>
                  <a:latin typeface="Calibri"/>
                  <a:ea typeface="Calibri"/>
                  <a:cs typeface="Calibri"/>
                  <a:sym typeface="Calibri"/>
                </a:rPr>
                <a:t>Trim adapters</a:t>
              </a:r>
              <a:endParaRPr/>
            </a:p>
            <a:p>
              <a:pPr marL="114300" marR="0" lvl="1" indent="-114300" algn="l" rtl="0">
                <a:lnSpc>
                  <a:spcPct val="90000"/>
                </a:lnSpc>
                <a:spcBef>
                  <a:spcPts val="180"/>
                </a:spcBef>
                <a:spcAft>
                  <a:spcPts val="0"/>
                </a:spcAft>
                <a:buClr>
                  <a:schemeClr val="dk1"/>
                </a:buClr>
                <a:buSzPts val="1200"/>
                <a:buFont typeface="Calibri"/>
                <a:buChar char="•"/>
              </a:pPr>
              <a:r>
                <a:rPr lang="en-GB" sz="1200" b="0" i="0" u="none" strike="noStrike" cap="none">
                  <a:solidFill>
                    <a:schemeClr val="dk1"/>
                  </a:solidFill>
                  <a:latin typeface="Calibri"/>
                  <a:ea typeface="Calibri"/>
                  <a:cs typeface="Calibri"/>
                  <a:sym typeface="Calibri"/>
                </a:rPr>
                <a:t>Trim low Q bp</a:t>
              </a:r>
              <a:endParaRPr sz="12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80"/>
                </a:spcBef>
                <a:spcAft>
                  <a:spcPts val="0"/>
                </a:spcAft>
                <a:buClr>
                  <a:schemeClr val="dk1"/>
                </a:buClr>
                <a:buSzPts val="1200"/>
                <a:buFont typeface="Calibri"/>
                <a:buChar char="•"/>
              </a:pPr>
              <a:r>
                <a:rPr lang="en-GB" sz="1200" b="0" i="0" u="none" strike="noStrike" cap="none">
                  <a:solidFill>
                    <a:schemeClr val="dk1"/>
                  </a:solidFill>
                  <a:latin typeface="Calibri"/>
                  <a:ea typeface="Calibri"/>
                  <a:cs typeface="Calibri"/>
                  <a:sym typeface="Calibri"/>
                </a:rPr>
                <a:t>Filter short reads</a:t>
              </a:r>
              <a:endParaRPr/>
            </a:p>
          </p:txBody>
        </p:sp>
        <p:sp>
          <p:nvSpPr>
            <p:cNvPr id="379" name="Google Shape;379;p24"/>
            <p:cNvSpPr/>
            <p:nvPr/>
          </p:nvSpPr>
          <p:spPr>
            <a:xfrm>
              <a:off x="2277206" y="1932847"/>
              <a:ext cx="865792" cy="865792"/>
            </a:xfrm>
            <a:prstGeom prst="ellipse">
              <a:avLst/>
            </a:prstGeom>
            <a:solidFill>
              <a:srgbClr val="98C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4"/>
            <p:cNvSpPr txBox="1"/>
            <p:nvPr/>
          </p:nvSpPr>
          <p:spPr>
            <a:xfrm>
              <a:off x="2403998" y="2059639"/>
              <a:ext cx="612208" cy="612208"/>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100"/>
                <a:buFont typeface="Calibri"/>
                <a:buNone/>
              </a:pPr>
              <a:r>
                <a:rPr lang="en-GB" sz="1100">
                  <a:solidFill>
                    <a:srgbClr val="000000"/>
                  </a:solidFill>
                  <a:latin typeface="Calibri"/>
                  <a:ea typeface="Calibri"/>
                  <a:cs typeface="Calibri"/>
                  <a:sym typeface="Calibri"/>
                </a:rPr>
                <a:t>Trimming</a:t>
              </a:r>
              <a:endParaRPr/>
            </a:p>
          </p:txBody>
        </p:sp>
        <p:sp>
          <p:nvSpPr>
            <p:cNvPr id="381" name="Google Shape;381;p24"/>
            <p:cNvSpPr/>
            <p:nvPr/>
          </p:nvSpPr>
          <p:spPr>
            <a:xfrm>
              <a:off x="4982808" y="1608931"/>
              <a:ext cx="1731585" cy="1513623"/>
            </a:xfrm>
            <a:prstGeom prst="rightArrow">
              <a:avLst>
                <a:gd name="adj1" fmla="val 70000"/>
                <a:gd name="adj2" fmla="val 50000"/>
              </a:avLst>
            </a:prstGeom>
            <a:solidFill>
              <a:srgbClr val="DDECCC">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4"/>
            <p:cNvSpPr txBox="1"/>
            <p:nvPr/>
          </p:nvSpPr>
          <p:spPr>
            <a:xfrm>
              <a:off x="5415704" y="1835974"/>
              <a:ext cx="844148" cy="1059537"/>
            </a:xfrm>
            <a:prstGeom prst="rect">
              <a:avLst/>
            </a:prstGeom>
            <a:noFill/>
            <a:ln>
              <a:noFill/>
            </a:ln>
          </p:spPr>
          <p:txBody>
            <a:bodyPr spcFirstLastPara="1" wrap="square" lIns="30475" tIns="7600" rIns="15225" bIns="7600" anchor="ctr" anchorCtr="0">
              <a:noAutofit/>
            </a:bodyPr>
            <a:lstStyle/>
            <a:p>
              <a:pPr marL="114300" marR="0" lvl="1" indent="-114300" algn="l" rtl="0">
                <a:lnSpc>
                  <a:spcPct val="90000"/>
                </a:lnSpc>
                <a:spcBef>
                  <a:spcPts val="0"/>
                </a:spcBef>
                <a:spcAft>
                  <a:spcPts val="0"/>
                </a:spcAft>
                <a:buClr>
                  <a:schemeClr val="dk1"/>
                </a:buClr>
                <a:buSzPts val="1200"/>
                <a:buFont typeface="Calibri"/>
                <a:buChar char="•"/>
              </a:pPr>
              <a:r>
                <a:rPr lang="en-GB" sz="1200" b="0" i="0" u="none" strike="noStrike" cap="none">
                  <a:solidFill>
                    <a:schemeClr val="dk1"/>
                  </a:solidFill>
                  <a:latin typeface="Calibri"/>
                  <a:ea typeface="Calibri"/>
                  <a:cs typeface="Calibri"/>
                  <a:sym typeface="Calibri"/>
                </a:rPr>
                <a:t>Align reads </a:t>
              </a:r>
              <a:r>
                <a:rPr lang="en-GB" sz="1400" b="0" i="0" u="none" strike="noStrike" cap="none">
                  <a:solidFill>
                    <a:schemeClr val="dk1"/>
                  </a:solidFill>
                  <a:latin typeface="Calibri"/>
                  <a:ea typeface="Calibri"/>
                  <a:cs typeface="Calibri"/>
                  <a:sym typeface="Calibri"/>
                </a:rPr>
                <a:t>to</a:t>
              </a:r>
              <a:r>
                <a:rPr lang="en-GB" sz="1200" b="0" i="0" u="none" strike="noStrike" cap="none">
                  <a:solidFill>
                    <a:schemeClr val="dk1"/>
                  </a:solidFill>
                  <a:latin typeface="Calibri"/>
                  <a:ea typeface="Calibri"/>
                  <a:cs typeface="Calibri"/>
                  <a:sym typeface="Calibri"/>
                </a:rPr>
                <a:t> reference</a:t>
              </a:r>
              <a:endParaRPr/>
            </a:p>
            <a:p>
              <a:pPr marL="114300" marR="0" lvl="1" indent="-114300" algn="l" rtl="0">
                <a:lnSpc>
                  <a:spcPct val="90000"/>
                </a:lnSpc>
                <a:spcBef>
                  <a:spcPts val="210"/>
                </a:spcBef>
                <a:spcAft>
                  <a:spcPts val="0"/>
                </a:spcAft>
                <a:buClr>
                  <a:srgbClr val="000000"/>
                </a:buClr>
                <a:buSzPts val="1200"/>
                <a:buFont typeface="Calibri"/>
                <a:buChar char="•"/>
              </a:pPr>
              <a:r>
                <a:rPr lang="en-GB" sz="1200" b="0" i="0" u="none" strike="noStrike" cap="none">
                  <a:solidFill>
                    <a:srgbClr val="000000"/>
                  </a:solidFill>
                  <a:latin typeface="Calibri"/>
                  <a:ea typeface="Calibri"/>
                  <a:cs typeface="Calibri"/>
                  <a:sym typeface="Calibri"/>
                </a:rPr>
                <a:t>Algorithm (mem, aln..)</a:t>
              </a:r>
              <a:endParaRPr/>
            </a:p>
          </p:txBody>
        </p:sp>
        <p:sp>
          <p:nvSpPr>
            <p:cNvPr id="383" name="Google Shape;383;p24"/>
            <p:cNvSpPr/>
            <p:nvPr/>
          </p:nvSpPr>
          <p:spPr>
            <a:xfrm>
              <a:off x="4549912" y="1932847"/>
              <a:ext cx="865792" cy="865792"/>
            </a:xfrm>
            <a:prstGeom prst="ellipse">
              <a:avLst/>
            </a:prstGeom>
            <a:solidFill>
              <a:srgbClr val="98C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4"/>
            <p:cNvSpPr txBox="1"/>
            <p:nvPr/>
          </p:nvSpPr>
          <p:spPr>
            <a:xfrm>
              <a:off x="4676704" y="2059639"/>
              <a:ext cx="612208" cy="612208"/>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100"/>
                <a:buFont typeface="Calibri"/>
                <a:buNone/>
              </a:pPr>
              <a:r>
                <a:rPr lang="en-GB" sz="1100">
                  <a:solidFill>
                    <a:srgbClr val="000000"/>
                  </a:solidFill>
                  <a:latin typeface="Calibri"/>
                  <a:ea typeface="Calibri"/>
                  <a:cs typeface="Calibri"/>
                  <a:sym typeface="Calibri"/>
                </a:rPr>
                <a:t>Mapping</a:t>
              </a:r>
              <a:endParaRPr/>
            </a:p>
          </p:txBody>
        </p:sp>
        <p:sp>
          <p:nvSpPr>
            <p:cNvPr id="385" name="Google Shape;385;p24"/>
            <p:cNvSpPr/>
            <p:nvPr/>
          </p:nvSpPr>
          <p:spPr>
            <a:xfrm>
              <a:off x="7255514" y="1608931"/>
              <a:ext cx="1731585" cy="1513623"/>
            </a:xfrm>
            <a:prstGeom prst="rightArrow">
              <a:avLst>
                <a:gd name="adj1" fmla="val 70000"/>
                <a:gd name="adj2" fmla="val 50000"/>
              </a:avLst>
            </a:prstGeom>
            <a:solidFill>
              <a:srgbClr val="DDECCC">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4"/>
            <p:cNvSpPr txBox="1"/>
            <p:nvPr/>
          </p:nvSpPr>
          <p:spPr>
            <a:xfrm>
              <a:off x="7688410" y="1835974"/>
              <a:ext cx="844148" cy="1059537"/>
            </a:xfrm>
            <a:prstGeom prst="rect">
              <a:avLst/>
            </a:prstGeom>
            <a:noFill/>
            <a:ln>
              <a:noFill/>
            </a:ln>
          </p:spPr>
          <p:txBody>
            <a:bodyPr spcFirstLastPara="1" wrap="square" lIns="27925" tIns="6975" rIns="13950" bIns="6975" anchor="ctr" anchorCtr="0">
              <a:noAutofit/>
            </a:bodyPr>
            <a:lstStyle/>
            <a:p>
              <a:pPr marL="57150" marR="0" lvl="1" indent="-69850" algn="l" rtl="0">
                <a:lnSpc>
                  <a:spcPct val="90000"/>
                </a:lnSpc>
                <a:spcBef>
                  <a:spcPts val="0"/>
                </a:spcBef>
                <a:spcAft>
                  <a:spcPts val="0"/>
                </a:spcAft>
                <a:buClr>
                  <a:schemeClr val="dk1"/>
                </a:buClr>
                <a:buSzPts val="1100"/>
                <a:buFont typeface="Calibri"/>
                <a:buChar char="•"/>
              </a:pPr>
              <a:r>
                <a:rPr lang="en-GB" sz="1100" b="0" i="0" u="none" strike="noStrike" cap="none">
                  <a:solidFill>
                    <a:schemeClr val="dk1"/>
                  </a:solidFill>
                  <a:latin typeface="Calibri"/>
                  <a:ea typeface="Calibri"/>
                  <a:cs typeface="Calibri"/>
                  <a:sym typeface="Calibri"/>
                </a:rPr>
                <a:t>Indexing bams</a:t>
              </a:r>
              <a:endParaRPr sz="1100" b="0" i="0" u="none" strike="noStrike" cap="none">
                <a:solidFill>
                  <a:schemeClr val="dk1"/>
                </a:solidFill>
                <a:latin typeface="Calibri"/>
                <a:ea typeface="Calibri"/>
                <a:cs typeface="Calibri"/>
                <a:sym typeface="Calibri"/>
              </a:endParaRPr>
            </a:p>
            <a:p>
              <a:pPr marL="57150" marR="0" lvl="1" indent="-69850" algn="l" rtl="0">
                <a:lnSpc>
                  <a:spcPct val="90000"/>
                </a:lnSpc>
                <a:spcBef>
                  <a:spcPts val="165"/>
                </a:spcBef>
                <a:spcAft>
                  <a:spcPts val="0"/>
                </a:spcAft>
                <a:buClr>
                  <a:schemeClr val="dk1"/>
                </a:buClr>
                <a:buSzPts val="1100"/>
                <a:buFont typeface="Calibri"/>
                <a:buChar char="•"/>
              </a:pPr>
              <a:r>
                <a:rPr lang="en-GB" sz="1100" b="0" i="0" u="none" strike="noStrike" cap="none">
                  <a:solidFill>
                    <a:schemeClr val="dk1"/>
                  </a:solidFill>
                  <a:latin typeface="Calibri"/>
                  <a:ea typeface="Calibri"/>
                  <a:cs typeface="Calibri"/>
                  <a:sym typeface="Calibri"/>
                </a:rPr>
                <a:t>Validate format</a:t>
              </a:r>
              <a:endParaRPr/>
            </a:p>
            <a:p>
              <a:pPr marL="57150" marR="0" lvl="1" indent="-69850" algn="l" rtl="0">
                <a:lnSpc>
                  <a:spcPct val="90000"/>
                </a:lnSpc>
                <a:spcBef>
                  <a:spcPts val="165"/>
                </a:spcBef>
                <a:spcAft>
                  <a:spcPts val="0"/>
                </a:spcAft>
                <a:buClr>
                  <a:schemeClr val="dk1"/>
                </a:buClr>
                <a:buSzPts val="1100"/>
                <a:buFont typeface="Calibri"/>
                <a:buChar char="•"/>
              </a:pPr>
              <a:r>
                <a:rPr lang="en-GB" sz="1100" b="0" i="0" u="none" strike="noStrike" cap="none">
                  <a:solidFill>
                    <a:schemeClr val="dk1"/>
                  </a:solidFill>
                  <a:latin typeface="Calibri"/>
                  <a:ea typeface="Calibri"/>
                  <a:cs typeface="Calibri"/>
                  <a:sym typeface="Calibri"/>
                </a:rPr>
                <a:t>Statistics (*.summary</a:t>
              </a:r>
              <a:endParaRPr/>
            </a:p>
          </p:txBody>
        </p:sp>
        <p:sp>
          <p:nvSpPr>
            <p:cNvPr id="387" name="Google Shape;387;p24"/>
            <p:cNvSpPr/>
            <p:nvPr/>
          </p:nvSpPr>
          <p:spPr>
            <a:xfrm>
              <a:off x="6822617" y="1932847"/>
              <a:ext cx="865792" cy="865792"/>
            </a:xfrm>
            <a:prstGeom prst="ellipse">
              <a:avLst/>
            </a:prstGeom>
            <a:solidFill>
              <a:srgbClr val="98C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4"/>
            <p:cNvSpPr txBox="1"/>
            <p:nvPr/>
          </p:nvSpPr>
          <p:spPr>
            <a:xfrm>
              <a:off x="6949409" y="2059639"/>
              <a:ext cx="612208" cy="612208"/>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100"/>
                <a:buFont typeface="Calibri"/>
                <a:buNone/>
              </a:pPr>
              <a:r>
                <a:rPr lang="en-GB" sz="1100">
                  <a:solidFill>
                    <a:srgbClr val="000000"/>
                  </a:solidFill>
                  <a:latin typeface="Calibri"/>
                  <a:ea typeface="Calibri"/>
                  <a:cs typeface="Calibri"/>
                  <a:sym typeface="Calibri"/>
                </a:rPr>
                <a:t>Bam validation </a:t>
              </a:r>
              <a:endParaRPr/>
            </a:p>
          </p:txBody>
        </p:sp>
      </p:grpSp>
      <p:sp>
        <p:nvSpPr>
          <p:cNvPr id="389" name="Google Shape;389;p24"/>
          <p:cNvSpPr/>
          <p:nvPr/>
        </p:nvSpPr>
        <p:spPr>
          <a:xfrm>
            <a:off x="158750" y="2946400"/>
            <a:ext cx="1358900" cy="1562100"/>
          </a:xfrm>
          <a:prstGeom prst="irregularSeal1">
            <a:avLst/>
          </a:prstGeom>
          <a:solidFill>
            <a:schemeClr val="accent1"/>
          </a:solidFill>
          <a:ln w="12700" cap="flat" cmpd="sng">
            <a:solidFill>
              <a:srgbClr val="40551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.fastq</a:t>
            </a:r>
            <a:endParaRPr sz="1800">
              <a:solidFill>
                <a:schemeClr val="lt1"/>
              </a:solidFill>
              <a:latin typeface="Calibri"/>
              <a:ea typeface="Calibri"/>
              <a:cs typeface="Calibri"/>
              <a:sym typeface="Calibri"/>
            </a:endParaRPr>
          </a:p>
        </p:txBody>
      </p:sp>
      <p:sp>
        <p:nvSpPr>
          <p:cNvPr id="390" name="Google Shape;390;p24"/>
          <p:cNvSpPr/>
          <p:nvPr/>
        </p:nvSpPr>
        <p:spPr>
          <a:xfrm>
            <a:off x="10591800" y="2946400"/>
            <a:ext cx="1358900" cy="1562100"/>
          </a:xfrm>
          <a:prstGeom prst="irregularSeal1">
            <a:avLst/>
          </a:prstGeom>
          <a:solidFill>
            <a:schemeClr val="accent1"/>
          </a:solidFill>
          <a:ln w="12700" cap="flat" cmpd="sng">
            <a:solidFill>
              <a:srgbClr val="40551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.bam</a:t>
            </a:r>
            <a:endParaRPr/>
          </a:p>
        </p:txBody>
      </p:sp>
      <p:sp>
        <p:nvSpPr>
          <p:cNvPr id="391" name="Google Shape;391;p24"/>
          <p:cNvSpPr txBox="1"/>
          <p:nvPr/>
        </p:nvSpPr>
        <p:spPr>
          <a:xfrm>
            <a:off x="0" y="6421437"/>
            <a:ext cx="8991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Documentation: https://paleomix.readthedocs.io/en/stable/bam_pipeline/usage.html</a:t>
            </a:r>
            <a:endParaRPr/>
          </a:p>
        </p:txBody>
      </p:sp>
      <p:sp>
        <p:nvSpPr>
          <p:cNvPr id="392" name="Google Shape;392;p24"/>
          <p:cNvSpPr txBox="1"/>
          <p:nvPr/>
        </p:nvSpPr>
        <p:spPr>
          <a:xfrm>
            <a:off x="4188133" y="4678106"/>
            <a:ext cx="18095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Arial"/>
                <a:ea typeface="Arial"/>
                <a:cs typeface="Arial"/>
                <a:sym typeface="Arial"/>
              </a:rPr>
              <a:t>Adapterremoval</a:t>
            </a:r>
            <a:endParaRPr sz="1800">
              <a:solidFill>
                <a:schemeClr val="dk1"/>
              </a:solidFill>
              <a:latin typeface="Arial"/>
              <a:ea typeface="Arial"/>
              <a:cs typeface="Arial"/>
              <a:sym typeface="Arial"/>
            </a:endParaRPr>
          </a:p>
        </p:txBody>
      </p:sp>
      <p:sp>
        <p:nvSpPr>
          <p:cNvPr id="393" name="Google Shape;393;p24"/>
          <p:cNvSpPr txBox="1"/>
          <p:nvPr/>
        </p:nvSpPr>
        <p:spPr>
          <a:xfrm>
            <a:off x="6776066" y="4678106"/>
            <a:ext cx="18095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Arial"/>
                <a:ea typeface="Arial"/>
                <a:cs typeface="Arial"/>
                <a:sym typeface="Arial"/>
              </a:rPr>
              <a:t>bwa</a:t>
            </a:r>
            <a:endParaRPr/>
          </a:p>
        </p:txBody>
      </p:sp>
      <p:sp>
        <p:nvSpPr>
          <p:cNvPr id="394" name="Google Shape;394;p24"/>
          <p:cNvSpPr txBox="1"/>
          <p:nvPr/>
        </p:nvSpPr>
        <p:spPr>
          <a:xfrm>
            <a:off x="8465985" y="4717534"/>
            <a:ext cx="251500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Arial"/>
                <a:ea typeface="Arial"/>
                <a:cs typeface="Arial"/>
                <a:sym typeface="Arial"/>
              </a:rPr>
              <a:t>Picard &amp; Samtools</a:t>
            </a:r>
            <a:endParaRPr sz="1800">
              <a:solidFill>
                <a:schemeClr val="dk1"/>
              </a:solidFill>
              <a:latin typeface="Arial"/>
              <a:ea typeface="Arial"/>
              <a:cs typeface="Arial"/>
              <a:sym typeface="Arial"/>
            </a:endParaRPr>
          </a:p>
        </p:txBody>
      </p:sp>
      <p:sp>
        <p:nvSpPr>
          <p:cNvPr id="395" name="Google Shape;395;p24"/>
          <p:cNvSpPr txBox="1"/>
          <p:nvPr/>
        </p:nvSpPr>
        <p:spPr>
          <a:xfrm>
            <a:off x="1646085" y="4678106"/>
            <a:ext cx="236629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Arial"/>
                <a:ea typeface="Arial"/>
                <a:cs typeface="Arial"/>
                <a:sym typeface="Arial"/>
              </a:rPr>
              <a:t>Checking directory &amp;</a:t>
            </a:r>
            <a:endParaRPr/>
          </a:p>
          <a:p>
            <a:pPr marL="0" marR="0" lvl="0" indent="0" algn="l" rtl="0">
              <a:spcBef>
                <a:spcPts val="0"/>
              </a:spcBef>
              <a:spcAft>
                <a:spcPts val="0"/>
              </a:spcAft>
              <a:buNone/>
            </a:pPr>
            <a:r>
              <a:rPr lang="en-GB" sz="1800">
                <a:solidFill>
                  <a:schemeClr val="dk1"/>
                </a:solidFill>
                <a:latin typeface="Arial"/>
                <a:ea typeface="Arial"/>
                <a:cs typeface="Arial"/>
                <a:sym typeface="Arial"/>
              </a:rPr>
              <a:t>Samtools</a:t>
            </a:r>
            <a:endParaRPr sz="18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Shape 399"/>
        <p:cNvGrpSpPr/>
        <p:nvPr/>
      </p:nvGrpSpPr>
      <p:grpSpPr>
        <a:xfrm>
          <a:off x="0" y="0"/>
          <a:ext cx="0" cy="0"/>
          <a:chOff x="0" y="0"/>
          <a:chExt cx="0" cy="0"/>
        </a:xfrm>
      </p:grpSpPr>
      <p:sp>
        <p:nvSpPr>
          <p:cNvPr id="400" name="Google Shape;400;p25"/>
          <p:cNvSpPr txBox="1">
            <a:spLocks noGrp="1"/>
          </p:cNvSpPr>
          <p:nvPr>
            <p:ph type="title"/>
          </p:nvPr>
        </p:nvSpPr>
        <p:spPr>
          <a:xfrm>
            <a:off x="838200" y="120576"/>
            <a:ext cx="10515600" cy="65560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a:t>Example SAM file (command)</a:t>
            </a:r>
            <a:endParaRPr/>
          </a:p>
        </p:txBody>
      </p:sp>
      <p:sp>
        <p:nvSpPr>
          <p:cNvPr id="401" name="Google Shape;40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402" name="Google Shape;402;p25"/>
          <p:cNvPicPr preferRelativeResize="0"/>
          <p:nvPr/>
        </p:nvPicPr>
        <p:blipFill rotWithShape="1">
          <a:blip r:embed="rId3">
            <a:alphaModFix/>
          </a:blip>
          <a:srcRect/>
          <a:stretch/>
        </p:blipFill>
        <p:spPr>
          <a:xfrm>
            <a:off x="0" y="1825625"/>
            <a:ext cx="12192000" cy="5029037"/>
          </a:xfrm>
          <a:prstGeom prst="rect">
            <a:avLst/>
          </a:prstGeom>
          <a:noFill/>
          <a:ln>
            <a:noFill/>
          </a:ln>
        </p:spPr>
      </p:pic>
      <p:sp>
        <p:nvSpPr>
          <p:cNvPr id="403" name="Google Shape;403;p25"/>
          <p:cNvSpPr txBox="1"/>
          <p:nvPr/>
        </p:nvSpPr>
        <p:spPr>
          <a:xfrm>
            <a:off x="838200" y="850604"/>
            <a:ext cx="778303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samtools view S2-PATL4.rmdup.collapsed_realigned.bam | less -S </a:t>
            </a:r>
            <a:endParaRPr sz="1800">
              <a:solidFill>
                <a:schemeClr val="dk1"/>
              </a:solidFill>
              <a:latin typeface="Calibri"/>
              <a:ea typeface="Calibri"/>
              <a:cs typeface="Calibri"/>
              <a:sym typeface="Calibri"/>
            </a:endParaRPr>
          </a:p>
        </p:txBody>
      </p:sp>
      <p:sp>
        <p:nvSpPr>
          <p:cNvPr id="404" name="Google Shape;404;p25"/>
          <p:cNvSpPr txBox="1"/>
          <p:nvPr/>
        </p:nvSpPr>
        <p:spPr>
          <a:xfrm>
            <a:off x="4834271" y="1219936"/>
            <a:ext cx="723013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Explanation of columns: </a:t>
            </a:r>
            <a:r>
              <a:rPr lang="en-GB" sz="1100">
                <a:solidFill>
                  <a:schemeClr val="dk1"/>
                </a:solidFill>
                <a:latin typeface="Calibri"/>
                <a:ea typeface="Calibri"/>
                <a:cs typeface="Calibri"/>
                <a:sym typeface="Calibri"/>
              </a:rPr>
              <a:t>https://en.wikipedia.org/wiki/SAM_(file_format)#:~:text=The%20SAM%20format%20consists%20of,edited%20with%20the%20software%20SAMtools.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Shape 408"/>
        <p:cNvGrpSpPr/>
        <p:nvPr/>
      </p:nvGrpSpPr>
      <p:grpSpPr>
        <a:xfrm>
          <a:off x="0" y="0"/>
          <a:ext cx="0" cy="0"/>
          <a:chOff x="0" y="0"/>
          <a:chExt cx="0" cy="0"/>
        </a:xfrm>
      </p:grpSpPr>
      <p:sp>
        <p:nvSpPr>
          <p:cNvPr id="409" name="Google Shape;409;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After bams - deciding on the true nucleotide</a:t>
            </a:r>
            <a:endParaRPr/>
          </a:p>
        </p:txBody>
      </p:sp>
      <p:sp>
        <p:nvSpPr>
          <p:cNvPr id="410" name="Google Shape;410;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Deciding, for each site, which nucleotide is the “true” one.</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GB"/>
              <a:t>Three ways: </a:t>
            </a:r>
            <a:endParaRPr/>
          </a:p>
          <a:p>
            <a:pPr marL="228600" lvl="0" indent="-228600" algn="l" rtl="0">
              <a:lnSpc>
                <a:spcPct val="90000"/>
              </a:lnSpc>
              <a:spcBef>
                <a:spcPts val="1000"/>
              </a:spcBef>
              <a:spcAft>
                <a:spcPts val="0"/>
              </a:spcAft>
              <a:buClr>
                <a:schemeClr val="dk1"/>
              </a:buClr>
              <a:buSzPts val="2800"/>
              <a:buChar char="•"/>
            </a:pPr>
            <a:r>
              <a:rPr lang="en-GB" u="sng"/>
              <a:t>Variant calling</a:t>
            </a:r>
            <a:r>
              <a:rPr lang="en-GB"/>
              <a:t>: Most commonly used</a:t>
            </a:r>
            <a:endParaRPr/>
          </a:p>
          <a:p>
            <a:pPr marL="228600" lvl="0" indent="-228600" algn="l" rtl="0">
              <a:lnSpc>
                <a:spcPct val="90000"/>
              </a:lnSpc>
              <a:spcBef>
                <a:spcPts val="1000"/>
              </a:spcBef>
              <a:spcAft>
                <a:spcPts val="0"/>
              </a:spcAft>
              <a:buClr>
                <a:schemeClr val="dk1"/>
              </a:buClr>
              <a:buSzPts val="2800"/>
              <a:buChar char="•"/>
            </a:pPr>
            <a:r>
              <a:rPr lang="en-GB" u="sng"/>
              <a:t>Genotype likelihoods</a:t>
            </a:r>
            <a:r>
              <a:rPr lang="en-GB"/>
              <a:t>: with lower quality data</a:t>
            </a:r>
            <a:endParaRPr/>
          </a:p>
          <a:p>
            <a:pPr marL="228600" lvl="0" indent="-228600" algn="l" rtl="0">
              <a:lnSpc>
                <a:spcPct val="90000"/>
              </a:lnSpc>
              <a:spcBef>
                <a:spcPts val="1000"/>
              </a:spcBef>
              <a:spcAft>
                <a:spcPts val="0"/>
              </a:spcAft>
              <a:buClr>
                <a:schemeClr val="dk1"/>
              </a:buClr>
              <a:buSzPts val="2800"/>
              <a:buChar char="•"/>
            </a:pPr>
            <a:r>
              <a:rPr lang="en-GB" u="sng"/>
              <a:t>Pseudohaplotypes</a:t>
            </a:r>
            <a:r>
              <a:rPr lang="en-GB"/>
              <a:t>: even lower, lose all quality information</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GB"/>
              <a:t>All of them can be used with </a:t>
            </a:r>
            <a:r>
              <a:rPr lang="en-GB" u="sng">
                <a:solidFill>
                  <a:schemeClr val="hlink"/>
                </a:solidFill>
                <a:hlinkClick r:id="rId3"/>
              </a:rPr>
              <a:t>angsd</a:t>
            </a:r>
            <a:r>
              <a:rPr lang="en-GB"/>
              <a:t>: </a:t>
            </a:r>
            <a:endParaRPr/>
          </a:p>
        </p:txBody>
      </p:sp>
      <p:pic>
        <p:nvPicPr>
          <p:cNvPr id="411" name="Google Shape;411;p26"/>
          <p:cNvPicPr preferRelativeResize="0"/>
          <p:nvPr/>
        </p:nvPicPr>
        <p:blipFill rotWithShape="1">
          <a:blip r:embed="rId4">
            <a:alphaModFix/>
          </a:blip>
          <a:srcRect l="4667" t="8045" r="3333" b="50000"/>
          <a:stretch/>
        </p:blipFill>
        <p:spPr>
          <a:xfrm>
            <a:off x="7740502" y="5311484"/>
            <a:ext cx="3795823" cy="8654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Shape 415"/>
        <p:cNvGrpSpPr/>
        <p:nvPr/>
      </p:nvGrpSpPr>
      <p:grpSpPr>
        <a:xfrm>
          <a:off x="0" y="0"/>
          <a:ext cx="0" cy="0"/>
          <a:chOff x="0" y="0"/>
          <a:chExt cx="0" cy="0"/>
        </a:xfrm>
      </p:grpSpPr>
      <p:sp>
        <p:nvSpPr>
          <p:cNvPr id="416" name="Google Shape;41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Variant calling</a:t>
            </a:r>
            <a:endParaRPr/>
          </a:p>
        </p:txBody>
      </p:sp>
      <p:sp>
        <p:nvSpPr>
          <p:cNvPr id="417" name="Google Shape;417;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Decides what is the right nucleotide based on:</a:t>
            </a:r>
            <a:endParaRPr/>
          </a:p>
          <a:p>
            <a:pPr marL="685800" lvl="1" indent="-228600" algn="l" rtl="0">
              <a:lnSpc>
                <a:spcPct val="90000"/>
              </a:lnSpc>
              <a:spcBef>
                <a:spcPts val="500"/>
              </a:spcBef>
              <a:spcAft>
                <a:spcPts val="0"/>
              </a:spcAft>
              <a:buClr>
                <a:schemeClr val="dk1"/>
              </a:buClr>
              <a:buSzPts val="2400"/>
              <a:buChar char="•"/>
            </a:pPr>
            <a:r>
              <a:rPr lang="en-GB"/>
              <a:t>The sequencing quality</a:t>
            </a:r>
            <a:endParaRPr/>
          </a:p>
          <a:p>
            <a:pPr marL="685800" lvl="1" indent="-228600" algn="l" rtl="0">
              <a:lnSpc>
                <a:spcPct val="90000"/>
              </a:lnSpc>
              <a:spcBef>
                <a:spcPts val="500"/>
              </a:spcBef>
              <a:spcAft>
                <a:spcPts val="0"/>
              </a:spcAft>
              <a:buClr>
                <a:schemeClr val="dk1"/>
              </a:buClr>
              <a:buSzPts val="2400"/>
              <a:buChar char="•"/>
            </a:pPr>
            <a:r>
              <a:rPr lang="en-GB"/>
              <a:t>The mapping quality</a:t>
            </a:r>
            <a:endParaRPr/>
          </a:p>
          <a:p>
            <a:pPr marL="685800" lvl="1" indent="-228600" algn="l" rtl="0">
              <a:lnSpc>
                <a:spcPct val="90000"/>
              </a:lnSpc>
              <a:spcBef>
                <a:spcPts val="500"/>
              </a:spcBef>
              <a:spcAft>
                <a:spcPts val="0"/>
              </a:spcAft>
              <a:buClr>
                <a:schemeClr val="dk1"/>
              </a:buClr>
              <a:buSzPts val="2400"/>
              <a:buChar char="•"/>
            </a:pPr>
            <a:r>
              <a:rPr lang="en-GB"/>
              <a:t>The reference base</a:t>
            </a:r>
            <a:endParaRPr/>
          </a:p>
          <a:p>
            <a:pPr marL="685800" lvl="1" indent="-228600" algn="l" rtl="0">
              <a:lnSpc>
                <a:spcPct val="90000"/>
              </a:lnSpc>
              <a:spcBef>
                <a:spcPts val="500"/>
              </a:spcBef>
              <a:spcAft>
                <a:spcPts val="0"/>
              </a:spcAft>
              <a:buClr>
                <a:schemeClr val="dk1"/>
              </a:buClr>
              <a:buSzPts val="2400"/>
              <a:buChar char="•"/>
            </a:pPr>
            <a:r>
              <a:rPr lang="en-GB"/>
              <a:t>The sequencing depth</a:t>
            </a:r>
            <a:endParaRPr/>
          </a:p>
          <a:p>
            <a:pPr marL="685800" lvl="1" indent="-228600" algn="l" rtl="0">
              <a:lnSpc>
                <a:spcPct val="90000"/>
              </a:lnSpc>
              <a:spcBef>
                <a:spcPts val="500"/>
              </a:spcBef>
              <a:spcAft>
                <a:spcPts val="0"/>
              </a:spcAft>
              <a:buClr>
                <a:schemeClr val="dk1"/>
              </a:buClr>
              <a:buSzPts val="2400"/>
              <a:buChar char="•"/>
            </a:pPr>
            <a:r>
              <a:rPr lang="en-GB"/>
              <a:t>The number of nucleotides of each type</a:t>
            </a:r>
            <a:br>
              <a:rPr lang="en-GB"/>
            </a:br>
            <a:r>
              <a:rPr lang="en-GB"/>
              <a:t>visible</a:t>
            </a:r>
            <a:endParaRPr/>
          </a:p>
          <a:p>
            <a:pPr marL="228600" lvl="0" indent="-228600" algn="l" rtl="0">
              <a:lnSpc>
                <a:spcPct val="90000"/>
              </a:lnSpc>
              <a:spcBef>
                <a:spcPts val="1000"/>
              </a:spcBef>
              <a:spcAft>
                <a:spcPts val="0"/>
              </a:spcAft>
              <a:buClr>
                <a:schemeClr val="dk1"/>
              </a:buClr>
              <a:buSzPts val="2800"/>
              <a:buChar char="•"/>
            </a:pPr>
            <a:r>
              <a:rPr lang="en-GB"/>
              <a:t>Gives the (most probable) base with </a:t>
            </a:r>
            <a:br>
              <a:rPr lang="en-GB"/>
            </a:br>
            <a:r>
              <a:rPr lang="en-GB"/>
              <a:t>respect to the reference base (0/1).</a:t>
            </a:r>
            <a:endParaRPr/>
          </a:p>
          <a:p>
            <a:pPr marL="0" lvl="0" indent="0" algn="l" rtl="0">
              <a:lnSpc>
                <a:spcPct val="90000"/>
              </a:lnSpc>
              <a:spcBef>
                <a:spcPts val="1000"/>
              </a:spcBef>
              <a:spcAft>
                <a:spcPts val="0"/>
              </a:spcAft>
              <a:buClr>
                <a:schemeClr val="dk1"/>
              </a:buClr>
              <a:buSzPts val="2800"/>
              <a:buNone/>
            </a:pPr>
            <a:endParaRPr/>
          </a:p>
        </p:txBody>
      </p:sp>
      <p:pic>
        <p:nvPicPr>
          <p:cNvPr id="418" name="Google Shape;418;p27" descr="Small-Variant Calling and Annotation - YouTube"/>
          <p:cNvPicPr preferRelativeResize="0"/>
          <p:nvPr/>
        </p:nvPicPr>
        <p:blipFill rotWithShape="1">
          <a:blip r:embed="rId3">
            <a:alphaModFix/>
          </a:blip>
          <a:srcRect l="14203" t="6995" r="17772" b="8620"/>
          <a:stretch/>
        </p:blipFill>
        <p:spPr>
          <a:xfrm>
            <a:off x="7176975" y="3157869"/>
            <a:ext cx="3870251" cy="2700671"/>
          </a:xfrm>
          <a:prstGeom prst="rect">
            <a:avLst/>
          </a:prstGeom>
          <a:noFill/>
          <a:ln w="9525" cap="flat" cmpd="sng">
            <a:solidFill>
              <a:schemeClr val="dk1"/>
            </a:solidFill>
            <a:prstDash val="solid"/>
            <a:round/>
            <a:headEnd type="none" w="sm" len="sm"/>
            <a:tailEnd type="none" w="sm" len="sm"/>
          </a:ln>
        </p:spPr>
      </p:pic>
      <p:sp>
        <p:nvSpPr>
          <p:cNvPr id="419" name="Google Shape;419;p27"/>
          <p:cNvSpPr txBox="1"/>
          <p:nvPr/>
        </p:nvSpPr>
        <p:spPr>
          <a:xfrm>
            <a:off x="7400258" y="5905287"/>
            <a:ext cx="3646968"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a:solidFill>
                  <a:schemeClr val="dk1"/>
                </a:solidFill>
                <a:latin typeface="Calibri"/>
                <a:ea typeface="Calibri"/>
                <a:cs typeface="Calibri"/>
                <a:sym typeface="Calibri"/>
              </a:rPr>
              <a:t>Mathieu Bourgey (2018). High-Throughput Sequencing Data 2018 workshop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Shape 423"/>
        <p:cNvGrpSpPr/>
        <p:nvPr/>
      </p:nvGrpSpPr>
      <p:grpSpPr>
        <a:xfrm>
          <a:off x="0" y="0"/>
          <a:ext cx="0" cy="0"/>
          <a:chOff x="0" y="0"/>
          <a:chExt cx="0" cy="0"/>
        </a:xfrm>
      </p:grpSpPr>
      <p:sp>
        <p:nvSpPr>
          <p:cNvPr id="424" name="Google Shape;42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Pseudohaplotypes</a:t>
            </a:r>
            <a:endParaRPr/>
          </a:p>
        </p:txBody>
      </p:sp>
      <p:sp>
        <p:nvSpPr>
          <p:cNvPr id="425" name="Google Shape;425;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From among all reads covering that site, choose a nucleotide.</a:t>
            </a:r>
            <a:endParaRPr/>
          </a:p>
          <a:p>
            <a:pPr marL="228600" lvl="0" indent="-228600" algn="l" rtl="0">
              <a:lnSpc>
                <a:spcPct val="90000"/>
              </a:lnSpc>
              <a:spcBef>
                <a:spcPts val="1000"/>
              </a:spcBef>
              <a:spcAft>
                <a:spcPts val="0"/>
              </a:spcAft>
              <a:buClr>
                <a:schemeClr val="dk1"/>
              </a:buClr>
              <a:buSzPts val="2800"/>
              <a:buChar char="•"/>
            </a:pPr>
            <a:r>
              <a:rPr lang="en-GB"/>
              <a:t>How? For the moment, either:</a:t>
            </a:r>
            <a:endParaRPr/>
          </a:p>
          <a:p>
            <a:pPr marL="914400" lvl="1" indent="-457200" algn="l" rtl="0">
              <a:lnSpc>
                <a:spcPct val="90000"/>
              </a:lnSpc>
              <a:spcBef>
                <a:spcPts val="500"/>
              </a:spcBef>
              <a:spcAft>
                <a:spcPts val="0"/>
              </a:spcAft>
              <a:buClr>
                <a:schemeClr val="dk1"/>
              </a:buClr>
              <a:buSzPts val="2400"/>
              <a:buFont typeface="Calibri"/>
              <a:buAutoNum type="alphaUcPeriod"/>
            </a:pPr>
            <a:r>
              <a:rPr lang="en-GB"/>
              <a:t>Majority nucleotide</a:t>
            </a:r>
            <a:endParaRPr/>
          </a:p>
          <a:p>
            <a:pPr marL="914400" lvl="1" indent="-457200" algn="l" rtl="0">
              <a:lnSpc>
                <a:spcPct val="90000"/>
              </a:lnSpc>
              <a:spcBef>
                <a:spcPts val="500"/>
              </a:spcBef>
              <a:spcAft>
                <a:spcPts val="0"/>
              </a:spcAft>
              <a:buClr>
                <a:schemeClr val="dk1"/>
              </a:buClr>
              <a:buSzPts val="2400"/>
              <a:buFont typeface="Calibri"/>
              <a:buAutoNum type="alphaUcPeriod"/>
            </a:pPr>
            <a:r>
              <a:rPr lang="en-GB"/>
              <a:t>Random nucleotide</a:t>
            </a:r>
            <a:endParaRPr/>
          </a:p>
          <a:p>
            <a:pPr marL="228600" lvl="0" indent="-228600" algn="l" rtl="0">
              <a:lnSpc>
                <a:spcPct val="90000"/>
              </a:lnSpc>
              <a:spcBef>
                <a:spcPts val="1000"/>
              </a:spcBef>
              <a:spcAft>
                <a:spcPts val="0"/>
              </a:spcAft>
              <a:buClr>
                <a:schemeClr val="dk1"/>
              </a:buClr>
              <a:buSzPts val="2800"/>
              <a:buChar char="•"/>
            </a:pPr>
            <a:r>
              <a:rPr lang="en-GB"/>
              <a:t>Loses all site quality information further on (no more filtering beyond)</a:t>
            </a:r>
            <a:endParaRPr/>
          </a:p>
          <a:p>
            <a:pPr marL="228600" lvl="0" indent="-228600" algn="l" rtl="0">
              <a:lnSpc>
                <a:spcPct val="90000"/>
              </a:lnSpc>
              <a:spcBef>
                <a:spcPts val="1000"/>
              </a:spcBef>
              <a:spcAft>
                <a:spcPts val="0"/>
              </a:spcAft>
              <a:buClr>
                <a:schemeClr val="dk1"/>
              </a:buClr>
              <a:buSzPts val="2800"/>
              <a:buChar char="•"/>
            </a:pPr>
            <a:r>
              <a:rPr lang="en-GB"/>
              <a:t>However can still filter from the input bam with the command.</a:t>
            </a:r>
            <a:endParaRPr/>
          </a:p>
        </p:txBody>
      </p:sp>
      <p:pic>
        <p:nvPicPr>
          <p:cNvPr id="426" name="Google Shape;426;p28"/>
          <p:cNvPicPr preferRelativeResize="0"/>
          <p:nvPr/>
        </p:nvPicPr>
        <p:blipFill rotWithShape="1">
          <a:blip r:embed="rId3">
            <a:alphaModFix/>
          </a:blip>
          <a:srcRect/>
          <a:stretch/>
        </p:blipFill>
        <p:spPr>
          <a:xfrm>
            <a:off x="8177102" y="4600045"/>
            <a:ext cx="3176698" cy="178735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Shape 430"/>
        <p:cNvGrpSpPr/>
        <p:nvPr/>
      </p:nvGrpSpPr>
      <p:grpSpPr>
        <a:xfrm>
          <a:off x="0" y="0"/>
          <a:ext cx="0" cy="0"/>
          <a:chOff x="0" y="0"/>
          <a:chExt cx="0" cy="0"/>
        </a:xfrm>
      </p:grpSpPr>
      <p:sp>
        <p:nvSpPr>
          <p:cNvPr id="431" name="Google Shape;431;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Genotype likelihoods</a:t>
            </a:r>
            <a:endParaRPr/>
          </a:p>
        </p:txBody>
      </p:sp>
      <p:sp>
        <p:nvSpPr>
          <p:cNvPr id="432" name="Google Shape;432;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Instead of calculating the right nucleotide, gives the likelihood for all 10 genotypes (both nucleotides).</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GB"/>
              <a:t>Allows better filtering further on (keeping only high lik. genotypes)</a:t>
            </a:r>
            <a:endParaRPr/>
          </a:p>
          <a:p>
            <a:pPr marL="228600" lvl="0" indent="-50800" algn="l" rtl="0">
              <a:lnSpc>
                <a:spcPct val="90000"/>
              </a:lnSpc>
              <a:spcBef>
                <a:spcPts val="1000"/>
              </a:spcBef>
              <a:spcAft>
                <a:spcPts val="0"/>
              </a:spcAft>
              <a:buClr>
                <a:schemeClr val="dk1"/>
              </a:buClr>
              <a:buSzPts val="2800"/>
              <a:buNone/>
            </a:pPr>
            <a:endParaRPr/>
          </a:p>
        </p:txBody>
      </p:sp>
      <p:pic>
        <p:nvPicPr>
          <p:cNvPr id="433" name="Google Shape;433;p29"/>
          <p:cNvPicPr preferRelativeResize="0"/>
          <p:nvPr/>
        </p:nvPicPr>
        <p:blipFill rotWithShape="1">
          <a:blip r:embed="rId3">
            <a:alphaModFix/>
          </a:blip>
          <a:srcRect/>
          <a:stretch/>
        </p:blipFill>
        <p:spPr>
          <a:xfrm>
            <a:off x="4927156" y="4149209"/>
            <a:ext cx="5949057" cy="15674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F5D6"/>
        </a:solidFill>
        <a:effectLst/>
      </p:bgPr>
    </p:bg>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a:t>Populations and population genetics/genomics</a:t>
            </a:r>
            <a:br>
              <a:rPr lang="en-GB"/>
            </a:br>
            <a:endParaRPr/>
          </a:p>
        </p:txBody>
      </p:sp>
      <p:sp>
        <p:nvSpPr>
          <p:cNvPr id="110" name="Google Shape;110;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b="1"/>
              <a:t>Why pop gen? </a:t>
            </a:r>
            <a:r>
              <a:rPr lang="en-GB" i="1"/>
              <a:t>Recent, detailed changes in your study group. </a:t>
            </a:r>
            <a:endParaRPr/>
          </a:p>
          <a:p>
            <a:pPr marL="685800" lvl="1" indent="-228600" algn="l" rtl="0">
              <a:lnSpc>
                <a:spcPct val="90000"/>
              </a:lnSpc>
              <a:spcBef>
                <a:spcPts val="500"/>
              </a:spcBef>
              <a:spcAft>
                <a:spcPts val="0"/>
              </a:spcAft>
              <a:buClr>
                <a:srgbClr val="00B0F0"/>
              </a:buClr>
              <a:buSzPts val="2400"/>
              <a:buChar char="•"/>
            </a:pPr>
            <a:r>
              <a:rPr lang="en-GB" i="1">
                <a:solidFill>
                  <a:srgbClr val="00B0F0"/>
                </a:solidFill>
              </a:rPr>
              <a:t>Conservation genetics: </a:t>
            </a:r>
            <a:r>
              <a:rPr lang="en-GB" i="1"/>
              <a:t>How likely is my group to adapt to changing environments?</a:t>
            </a:r>
            <a:br>
              <a:rPr lang="en-GB" i="1"/>
            </a:br>
            <a:r>
              <a:rPr lang="en-GB" i="1"/>
              <a:t>Is my group inbred? Are there local subgroups within my group?</a:t>
            </a:r>
            <a:endParaRPr/>
          </a:p>
          <a:p>
            <a:pPr marL="228600" lvl="0" indent="-50800" algn="l" rtl="0">
              <a:lnSpc>
                <a:spcPct val="90000"/>
              </a:lnSpc>
              <a:spcBef>
                <a:spcPts val="1000"/>
              </a:spcBef>
              <a:spcAft>
                <a:spcPts val="0"/>
              </a:spcAft>
              <a:buClr>
                <a:schemeClr val="dk1"/>
              </a:buClr>
              <a:buSzPts val="2800"/>
              <a:buNone/>
            </a:pPr>
            <a:endParaRPr b="1" i="1"/>
          </a:p>
        </p:txBody>
      </p:sp>
      <p:pic>
        <p:nvPicPr>
          <p:cNvPr id="111" name="Google Shape;111;p3"/>
          <p:cNvPicPr preferRelativeResize="0"/>
          <p:nvPr/>
        </p:nvPicPr>
        <p:blipFill rotWithShape="1">
          <a:blip r:embed="rId3">
            <a:alphaModFix/>
          </a:blip>
          <a:srcRect/>
          <a:stretch/>
        </p:blipFill>
        <p:spPr>
          <a:xfrm>
            <a:off x="10762059" y="0"/>
            <a:ext cx="1429941" cy="817109"/>
          </a:xfrm>
          <a:prstGeom prst="rect">
            <a:avLst/>
          </a:prstGeom>
          <a:noFill/>
          <a:ln>
            <a:noFill/>
          </a:ln>
        </p:spPr>
      </p:pic>
      <p:pic>
        <p:nvPicPr>
          <p:cNvPr id="112" name="Google Shape;112;p3"/>
          <p:cNvPicPr preferRelativeResize="0"/>
          <p:nvPr/>
        </p:nvPicPr>
        <p:blipFill rotWithShape="1">
          <a:blip r:embed="rId4">
            <a:alphaModFix/>
          </a:blip>
          <a:srcRect l="10500" t="22519" r="55332" b="11554"/>
          <a:stretch/>
        </p:blipFill>
        <p:spPr>
          <a:xfrm>
            <a:off x="10968396" y="5512934"/>
            <a:ext cx="1223604" cy="1328058"/>
          </a:xfrm>
          <a:prstGeom prst="rect">
            <a:avLst/>
          </a:prstGeom>
          <a:noFill/>
          <a:ln>
            <a:noFill/>
          </a:ln>
        </p:spPr>
      </p:pic>
      <p:pic>
        <p:nvPicPr>
          <p:cNvPr id="113" name="Google Shape;113;p3"/>
          <p:cNvPicPr preferRelativeResize="0"/>
          <p:nvPr/>
        </p:nvPicPr>
        <p:blipFill rotWithShape="1">
          <a:blip r:embed="rId5">
            <a:alphaModFix/>
          </a:blip>
          <a:srcRect/>
          <a:stretch/>
        </p:blipFill>
        <p:spPr>
          <a:xfrm>
            <a:off x="623888" y="4001294"/>
            <a:ext cx="4644797" cy="1802267"/>
          </a:xfrm>
          <a:prstGeom prst="rect">
            <a:avLst/>
          </a:prstGeom>
          <a:noFill/>
          <a:ln>
            <a:noFill/>
          </a:ln>
        </p:spPr>
      </p:pic>
      <p:pic>
        <p:nvPicPr>
          <p:cNvPr id="114" name="Google Shape;114;p3"/>
          <p:cNvPicPr preferRelativeResize="0"/>
          <p:nvPr/>
        </p:nvPicPr>
        <p:blipFill rotWithShape="1">
          <a:blip r:embed="rId6">
            <a:alphaModFix/>
          </a:blip>
          <a:srcRect/>
          <a:stretch/>
        </p:blipFill>
        <p:spPr>
          <a:xfrm>
            <a:off x="6096000" y="3974874"/>
            <a:ext cx="5220123" cy="117973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Population structure (subdivision)</a:t>
            </a:r>
            <a:endParaRPr/>
          </a:p>
        </p:txBody>
      </p:sp>
      <p:sp>
        <p:nvSpPr>
          <p:cNvPr id="440" name="Google Shape;440;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The way </a:t>
            </a:r>
            <a:r>
              <a:rPr lang="en-GB" u="sng"/>
              <a:t>genetic variation </a:t>
            </a:r>
            <a:r>
              <a:rPr lang="en-GB"/>
              <a:t>is distributed </a:t>
            </a:r>
            <a:r>
              <a:rPr lang="en-GB" i="1"/>
              <a:t>within</a:t>
            </a:r>
            <a:r>
              <a:rPr lang="en-GB"/>
              <a:t> and </a:t>
            </a:r>
            <a:r>
              <a:rPr lang="en-GB" i="1"/>
              <a:t>among</a:t>
            </a:r>
            <a:r>
              <a:rPr lang="en-GB"/>
              <a:t> populations.</a:t>
            </a:r>
            <a:endParaRPr/>
          </a:p>
          <a:p>
            <a:pPr marL="228600" lvl="0" indent="-228600" algn="l" rtl="0">
              <a:lnSpc>
                <a:spcPct val="90000"/>
              </a:lnSpc>
              <a:spcBef>
                <a:spcPts val="1000"/>
              </a:spcBef>
              <a:spcAft>
                <a:spcPts val="0"/>
              </a:spcAft>
              <a:buClr>
                <a:schemeClr val="dk1"/>
              </a:buClr>
              <a:buSzPts val="2800"/>
              <a:buChar char="•"/>
            </a:pPr>
            <a:r>
              <a:rPr lang="en-GB"/>
              <a:t>Quantify the degree of genetic </a:t>
            </a:r>
            <a:r>
              <a:rPr lang="en-GB" u="sng"/>
              <a:t>differentiation</a:t>
            </a:r>
            <a:r>
              <a:rPr lang="en-GB"/>
              <a:t> among populations. </a:t>
            </a:r>
            <a:endParaRPr/>
          </a:p>
          <a:p>
            <a:pPr marL="228600" lvl="0" indent="-228600" algn="l" rtl="0">
              <a:lnSpc>
                <a:spcPct val="90000"/>
              </a:lnSpc>
              <a:spcBef>
                <a:spcPts val="1000"/>
              </a:spcBef>
              <a:spcAft>
                <a:spcPts val="0"/>
              </a:spcAft>
              <a:buClr>
                <a:schemeClr val="dk1"/>
              </a:buClr>
              <a:buSzPts val="2800"/>
              <a:buChar char="•"/>
            </a:pPr>
            <a:r>
              <a:rPr lang="en-GB"/>
              <a:t>Population structure = population differentiation = differences in allele frequencies</a:t>
            </a:r>
            <a:endParaRPr/>
          </a:p>
          <a:p>
            <a:pPr marL="228600" lvl="0" indent="-228600" algn="l" rtl="0">
              <a:lnSpc>
                <a:spcPct val="90000"/>
              </a:lnSpc>
              <a:spcBef>
                <a:spcPts val="1000"/>
              </a:spcBef>
              <a:spcAft>
                <a:spcPts val="0"/>
              </a:spcAft>
              <a:buClr>
                <a:schemeClr val="dk1"/>
              </a:buClr>
              <a:buSzPts val="2800"/>
              <a:buChar char="•"/>
            </a:pPr>
            <a:r>
              <a:rPr lang="en-GB"/>
              <a:t>Tells us information about gene flow, potential for</a:t>
            </a:r>
            <a:br>
              <a:rPr lang="en-GB"/>
            </a:br>
            <a:r>
              <a:rPr lang="en-GB"/>
              <a:t>local adaptation, and conservation risk.</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pic>
        <p:nvPicPr>
          <p:cNvPr id="441" name="Google Shape;441;p30"/>
          <p:cNvPicPr preferRelativeResize="0"/>
          <p:nvPr/>
        </p:nvPicPr>
        <p:blipFill rotWithShape="1">
          <a:blip r:embed="rId3">
            <a:alphaModFix/>
          </a:blip>
          <a:srcRect l="48637" b="44357"/>
          <a:stretch/>
        </p:blipFill>
        <p:spPr>
          <a:xfrm>
            <a:off x="8712200" y="3804754"/>
            <a:ext cx="1993900" cy="2011846"/>
          </a:xfrm>
          <a:prstGeom prst="rect">
            <a:avLst/>
          </a:prstGeom>
          <a:noFill/>
          <a:ln>
            <a:noFill/>
          </a:ln>
        </p:spPr>
      </p:pic>
      <p:sp>
        <p:nvSpPr>
          <p:cNvPr id="442" name="Google Shape;442;p30"/>
          <p:cNvSpPr txBox="1"/>
          <p:nvPr/>
        </p:nvSpPr>
        <p:spPr>
          <a:xfrm>
            <a:off x="8712200" y="5846544"/>
            <a:ext cx="19939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chemeClr val="dk1"/>
                </a:solidFill>
                <a:latin typeface="Calibri"/>
                <a:ea typeface="Calibri"/>
                <a:cs typeface="Calibri"/>
                <a:sym typeface="Calibri"/>
              </a:rPr>
              <a:t>Kaya </a:t>
            </a:r>
            <a:r>
              <a:rPr lang="en-GB" sz="1200" i="1">
                <a:solidFill>
                  <a:schemeClr val="dk1"/>
                </a:solidFill>
                <a:latin typeface="Calibri"/>
                <a:ea typeface="Calibri"/>
                <a:cs typeface="Calibri"/>
                <a:sym typeface="Calibri"/>
              </a:rPr>
              <a:t>et al. (2021). Population genetic structure of Hermetia illucens</a:t>
            </a:r>
            <a:endParaRPr sz="12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1"/>
          <p:cNvSpPr txBox="1">
            <a:spLocks noGrp="1"/>
          </p:cNvSpPr>
          <p:nvPr>
            <p:ph type="title"/>
          </p:nvPr>
        </p:nvSpPr>
        <p:spPr>
          <a:xfrm>
            <a:off x="774403"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FST (fixation index)</a:t>
            </a:r>
            <a:endParaRPr dirty="0"/>
          </a:p>
        </p:txBody>
      </p:sp>
      <p:sp>
        <p:nvSpPr>
          <p:cNvPr id="449" name="Google Shape;449;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Measure of genetic </a:t>
            </a:r>
            <a:br>
              <a:rPr lang="en-GB"/>
            </a:br>
            <a:r>
              <a:rPr lang="en-GB"/>
              <a:t>differentiation</a:t>
            </a:r>
            <a:endParaRPr/>
          </a:p>
        </p:txBody>
      </p:sp>
      <p:pic>
        <p:nvPicPr>
          <p:cNvPr id="450" name="Google Shape;450;p31"/>
          <p:cNvPicPr preferRelativeResize="0"/>
          <p:nvPr/>
        </p:nvPicPr>
        <p:blipFill rotWithShape="1">
          <a:blip r:embed="rId3">
            <a:alphaModFix/>
          </a:blip>
          <a:srcRect/>
          <a:stretch/>
        </p:blipFill>
        <p:spPr>
          <a:xfrm>
            <a:off x="5181600" y="805295"/>
            <a:ext cx="6629400" cy="5424054"/>
          </a:xfrm>
          <a:prstGeom prst="rect">
            <a:avLst/>
          </a:prstGeom>
          <a:noFill/>
          <a:ln>
            <a:noFill/>
          </a:ln>
        </p:spPr>
      </p:pic>
      <p:sp>
        <p:nvSpPr>
          <p:cNvPr id="451" name="Google Shape;451;p31"/>
          <p:cNvSpPr txBox="1"/>
          <p:nvPr/>
        </p:nvSpPr>
        <p:spPr>
          <a:xfrm>
            <a:off x="7099300" y="6364286"/>
            <a:ext cx="33655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John Wang (2020). Population Genetics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2"/>
          <p:cNvSpPr txBox="1"/>
          <p:nvPr/>
        </p:nvSpPr>
        <p:spPr>
          <a:xfrm>
            <a:off x="838200" y="1957137"/>
            <a:ext cx="10515600"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800"/>
              <a:buFont typeface="Arial"/>
              <a:buChar char="•"/>
            </a:pPr>
            <a:r>
              <a:rPr lang="en-GB" sz="2800">
                <a:solidFill>
                  <a:schemeClr val="dk1"/>
                </a:solidFill>
                <a:latin typeface="Calibri"/>
                <a:ea typeface="Calibri"/>
                <a:cs typeface="Calibri"/>
                <a:sym typeface="Calibri"/>
              </a:rPr>
              <a:t>It measures the degree of genetic variation between subpopulations relative to the total genetic variation in the entire population.</a:t>
            </a:r>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000"/>
              <a:buFont typeface="Arial"/>
              <a:buChar char="•"/>
            </a:pPr>
            <a:r>
              <a:rPr lang="en-GB" sz="2000">
                <a:solidFill>
                  <a:schemeClr val="dk1"/>
                </a:solidFill>
                <a:latin typeface="Calibri"/>
                <a:ea typeface="Calibri"/>
                <a:cs typeface="Calibri"/>
                <a:sym typeface="Calibri"/>
              </a:rPr>
              <a:t>H</a:t>
            </a:r>
            <a:r>
              <a:rPr lang="en-GB" sz="1200">
                <a:solidFill>
                  <a:schemeClr val="dk1"/>
                </a:solidFill>
                <a:latin typeface="Calibri"/>
                <a:ea typeface="Calibri"/>
                <a:cs typeface="Calibri"/>
                <a:sym typeface="Calibri"/>
              </a:rPr>
              <a:t>T</a:t>
            </a:r>
            <a:r>
              <a:rPr lang="en-GB" sz="2000">
                <a:solidFill>
                  <a:schemeClr val="dk1"/>
                </a:solidFill>
                <a:latin typeface="Calibri"/>
                <a:ea typeface="Calibri"/>
                <a:cs typeface="Calibri"/>
                <a:sym typeface="Calibri"/>
              </a:rPr>
              <a:t> is the total genetic variance in the entire population.</a:t>
            </a:r>
            <a:endParaRPr/>
          </a:p>
          <a:p>
            <a:pPr marL="228600" marR="0" lvl="0" indent="-228600" algn="l" rtl="0">
              <a:lnSpc>
                <a:spcPct val="90000"/>
              </a:lnSpc>
              <a:spcBef>
                <a:spcPts val="1000"/>
              </a:spcBef>
              <a:spcAft>
                <a:spcPts val="0"/>
              </a:spcAft>
              <a:buClr>
                <a:schemeClr val="dk1"/>
              </a:buClr>
              <a:buSzPts val="2000"/>
              <a:buFont typeface="Arial"/>
              <a:buChar char="•"/>
            </a:pPr>
            <a:r>
              <a:rPr lang="en-GB" sz="2000">
                <a:solidFill>
                  <a:schemeClr val="dk1"/>
                </a:solidFill>
                <a:latin typeface="Calibri"/>
                <a:ea typeface="Calibri"/>
                <a:cs typeface="Calibri"/>
                <a:sym typeface="Calibri"/>
              </a:rPr>
              <a:t>H</a:t>
            </a:r>
            <a:r>
              <a:rPr lang="en-GB" sz="1200">
                <a:solidFill>
                  <a:schemeClr val="dk1"/>
                </a:solidFill>
                <a:latin typeface="Calibri"/>
                <a:ea typeface="Calibri"/>
                <a:cs typeface="Calibri"/>
                <a:sym typeface="Calibri"/>
              </a:rPr>
              <a:t>S</a:t>
            </a:r>
            <a:r>
              <a:rPr lang="en-GB" sz="2000">
                <a:solidFill>
                  <a:schemeClr val="dk1"/>
                </a:solidFill>
                <a:latin typeface="Calibri"/>
                <a:ea typeface="Calibri"/>
                <a:cs typeface="Calibri"/>
                <a:sym typeface="Calibri"/>
              </a:rPr>
              <a:t> is the average genetic variance within subpopulations.</a:t>
            </a:r>
            <a:endParaRPr/>
          </a:p>
          <a:p>
            <a:pPr marL="228600" marR="0" lvl="0" indent="-228600" algn="l" rtl="0">
              <a:lnSpc>
                <a:spcPct val="90000"/>
              </a:lnSpc>
              <a:spcBef>
                <a:spcPts val="1000"/>
              </a:spcBef>
              <a:spcAft>
                <a:spcPts val="0"/>
              </a:spcAft>
              <a:buClr>
                <a:schemeClr val="dk1"/>
              </a:buClr>
              <a:buSzPts val="2000"/>
              <a:buFont typeface="Arial"/>
              <a:buChar char="•"/>
            </a:pPr>
            <a:r>
              <a:rPr lang="en-GB" sz="2000">
                <a:solidFill>
                  <a:schemeClr val="dk1"/>
                </a:solidFill>
                <a:latin typeface="Calibri"/>
                <a:ea typeface="Calibri"/>
                <a:cs typeface="Calibri"/>
                <a:sym typeface="Calibri"/>
              </a:rPr>
              <a:t>F</a:t>
            </a:r>
            <a:r>
              <a:rPr lang="en-GB" sz="1200">
                <a:solidFill>
                  <a:schemeClr val="dk1"/>
                </a:solidFill>
                <a:latin typeface="Calibri"/>
                <a:ea typeface="Calibri"/>
                <a:cs typeface="Calibri"/>
                <a:sym typeface="Calibri"/>
              </a:rPr>
              <a:t>ST</a:t>
            </a:r>
            <a:r>
              <a:rPr lang="en-GB" sz="2000">
                <a:solidFill>
                  <a:schemeClr val="dk1"/>
                </a:solidFill>
                <a:latin typeface="Calibri"/>
                <a:ea typeface="Calibri"/>
                <a:cs typeface="Calibri"/>
                <a:sym typeface="Calibri"/>
              </a:rPr>
              <a:t> ranges from 0 to 1, where:</a:t>
            </a:r>
            <a:endParaRPr/>
          </a:p>
          <a:p>
            <a:pPr marL="685800" marR="0" lvl="1" indent="-228600" algn="l" rtl="0">
              <a:lnSpc>
                <a:spcPct val="90000"/>
              </a:lnSpc>
              <a:spcBef>
                <a:spcPts val="500"/>
              </a:spcBef>
              <a:spcAft>
                <a:spcPts val="0"/>
              </a:spcAft>
              <a:buClr>
                <a:schemeClr val="dk1"/>
              </a:buClr>
              <a:buSzPts val="1800"/>
              <a:buFont typeface="Arial"/>
              <a:buChar char="•"/>
            </a:pPr>
            <a:r>
              <a:rPr lang="en-GB" sz="1800" b="0" i="0" u="none" strike="noStrike" cap="none">
                <a:solidFill>
                  <a:schemeClr val="dk1"/>
                </a:solidFill>
                <a:latin typeface="Calibri"/>
                <a:ea typeface="Calibri"/>
                <a:cs typeface="Calibri"/>
                <a:sym typeface="Calibri"/>
              </a:rPr>
              <a:t>0 indicates no genetic differentiation between subpopulations (all subpopulations are identical).</a:t>
            </a:r>
            <a:endParaRPr/>
          </a:p>
          <a:p>
            <a:pPr marL="685800" marR="0" lvl="1" indent="-228600" algn="l" rtl="0">
              <a:lnSpc>
                <a:spcPct val="90000"/>
              </a:lnSpc>
              <a:spcBef>
                <a:spcPts val="500"/>
              </a:spcBef>
              <a:spcAft>
                <a:spcPts val="0"/>
              </a:spcAft>
              <a:buClr>
                <a:schemeClr val="dk1"/>
              </a:buClr>
              <a:buSzPts val="1800"/>
              <a:buFont typeface="Arial"/>
              <a:buChar char="•"/>
            </a:pPr>
            <a:r>
              <a:rPr lang="en-GB" sz="1800" b="0" i="0" u="none" strike="noStrike" cap="none">
                <a:solidFill>
                  <a:schemeClr val="dk1"/>
                </a:solidFill>
                <a:latin typeface="Calibri"/>
                <a:ea typeface="Calibri"/>
                <a:cs typeface="Calibri"/>
                <a:sym typeface="Calibri"/>
              </a:rPr>
              <a:t>1 indicates complete genetic differentiation (subpopulations are completely isolated and have no gene flow).</a:t>
            </a:r>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458" name="Google Shape;458;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F</a:t>
            </a:r>
            <a:r>
              <a:rPr lang="en-GB" sz="3600"/>
              <a:t>ST</a:t>
            </a:r>
            <a:r>
              <a:rPr lang="en-GB"/>
              <a:t> (fixation index)</a:t>
            </a:r>
            <a:endParaRPr/>
          </a:p>
        </p:txBody>
      </p:sp>
      <p:pic>
        <p:nvPicPr>
          <p:cNvPr id="459" name="Google Shape;459;p32"/>
          <p:cNvPicPr preferRelativeResize="0">
            <a:picLocks noGrp="1"/>
          </p:cNvPicPr>
          <p:nvPr>
            <p:ph type="body" idx="1"/>
          </p:nvPr>
        </p:nvPicPr>
        <p:blipFill rotWithShape="1">
          <a:blip r:embed="rId3">
            <a:alphaModFix/>
          </a:blip>
          <a:srcRect/>
          <a:stretch/>
        </p:blipFill>
        <p:spPr>
          <a:xfrm>
            <a:off x="7462689" y="4135882"/>
            <a:ext cx="4332955" cy="613611"/>
          </a:xfrm>
          <a:prstGeom prst="rect">
            <a:avLst/>
          </a:prstGeom>
          <a:noFill/>
          <a:ln>
            <a:noFill/>
          </a:ln>
        </p:spPr>
      </p:pic>
      <p:pic>
        <p:nvPicPr>
          <p:cNvPr id="460" name="Google Shape;460;p32"/>
          <p:cNvPicPr preferRelativeResize="0"/>
          <p:nvPr/>
        </p:nvPicPr>
        <p:blipFill rotWithShape="1">
          <a:blip r:embed="rId4">
            <a:alphaModFix/>
          </a:blip>
          <a:srcRect/>
          <a:stretch/>
        </p:blipFill>
        <p:spPr>
          <a:xfrm>
            <a:off x="1862286" y="2910090"/>
            <a:ext cx="2305050" cy="809625"/>
          </a:xfrm>
          <a:prstGeom prst="rect">
            <a:avLst/>
          </a:prstGeom>
          <a:noFill/>
          <a:ln>
            <a:noFill/>
          </a:ln>
        </p:spPr>
      </p:pic>
      <p:sp>
        <p:nvSpPr>
          <p:cNvPr id="461" name="Google Shape;461;p32"/>
          <p:cNvSpPr txBox="1"/>
          <p:nvPr/>
        </p:nvSpPr>
        <p:spPr>
          <a:xfrm>
            <a:off x="1862286" y="3621567"/>
            <a:ext cx="2844937"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a:solidFill>
                  <a:schemeClr val="dk1"/>
                </a:solidFill>
                <a:latin typeface="Calibri"/>
                <a:ea typeface="Calibri"/>
                <a:cs typeface="Calibri"/>
                <a:sym typeface="Calibri"/>
              </a:rPr>
              <a:t>Graham Coop (2022) Population genetic notes</a:t>
            </a:r>
            <a:endParaRPr/>
          </a:p>
        </p:txBody>
      </p:sp>
      <p:pic>
        <p:nvPicPr>
          <p:cNvPr id="462" name="Google Shape;462;p32"/>
          <p:cNvPicPr preferRelativeResize="0"/>
          <p:nvPr/>
        </p:nvPicPr>
        <p:blipFill rotWithShape="1">
          <a:blip r:embed="rId5">
            <a:alphaModFix/>
          </a:blip>
          <a:srcRect/>
          <a:stretch/>
        </p:blipFill>
        <p:spPr>
          <a:xfrm>
            <a:off x="7462689" y="2942747"/>
            <a:ext cx="2867025" cy="809625"/>
          </a:xfrm>
          <a:prstGeom prst="rect">
            <a:avLst/>
          </a:prstGeom>
          <a:noFill/>
          <a:ln>
            <a:noFill/>
          </a:ln>
        </p:spPr>
      </p:pic>
      <p:pic>
        <p:nvPicPr>
          <p:cNvPr id="463" name="Google Shape;463;p32"/>
          <p:cNvPicPr preferRelativeResize="0"/>
          <p:nvPr/>
        </p:nvPicPr>
        <p:blipFill rotWithShape="1">
          <a:blip r:embed="rId6">
            <a:alphaModFix/>
          </a:blip>
          <a:srcRect/>
          <a:stretch/>
        </p:blipFill>
        <p:spPr>
          <a:xfrm>
            <a:off x="4961586" y="2936216"/>
            <a:ext cx="1477017" cy="809624"/>
          </a:xfrm>
          <a:prstGeom prst="rect">
            <a:avLst/>
          </a:prstGeom>
          <a:noFill/>
          <a:ln>
            <a:noFill/>
          </a:ln>
        </p:spPr>
      </p:pic>
      <p:pic>
        <p:nvPicPr>
          <p:cNvPr id="464" name="Google Shape;464;p32" descr="Population genomics"/>
          <p:cNvPicPr preferRelativeResize="0"/>
          <p:nvPr/>
        </p:nvPicPr>
        <p:blipFill rotWithShape="1">
          <a:blip r:embed="rId7">
            <a:alphaModFix/>
          </a:blip>
          <a:srcRect b="17361"/>
          <a:stretch/>
        </p:blipFill>
        <p:spPr>
          <a:xfrm>
            <a:off x="7061200" y="0"/>
            <a:ext cx="3349128" cy="1511300"/>
          </a:xfrm>
          <a:prstGeom prst="rect">
            <a:avLst/>
          </a:prstGeom>
          <a:noFill/>
          <a:ln>
            <a:noFill/>
          </a:ln>
        </p:spPr>
      </p:pic>
      <p:sp>
        <p:nvSpPr>
          <p:cNvPr id="465" name="Google Shape;465;p32"/>
          <p:cNvSpPr txBox="1"/>
          <p:nvPr/>
        </p:nvSpPr>
        <p:spPr>
          <a:xfrm>
            <a:off x="7213600" y="1536799"/>
            <a:ext cx="33655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John Wang (2020). Population Genetics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Basic command</a:t>
            </a:r>
            <a:endParaRPr/>
          </a:p>
        </p:txBody>
      </p:sp>
      <p:sp>
        <p:nvSpPr>
          <p:cNvPr id="472" name="Google Shape;472;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u="sng">
                <a:solidFill>
                  <a:schemeClr val="hlink"/>
                </a:solidFill>
                <a:hlinkClick r:id="rId3"/>
              </a:rPr>
              <a:t>https://www.popgen.dk/angsd/index.php/Fst</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rgbClr val="000000"/>
              </a:buClr>
              <a:buSzPts val="2800"/>
              <a:buChar char="•"/>
            </a:pPr>
            <a:r>
              <a:rPr lang="en-GB" sz="2800" b="0" i="0" u="none" strike="noStrike" cap="none">
                <a:solidFill>
                  <a:srgbClr val="000000"/>
                </a:solidFill>
                <a:latin typeface="Courier New"/>
                <a:ea typeface="Courier New"/>
                <a:cs typeface="Courier New"/>
                <a:sym typeface="Courier New"/>
              </a:rPr>
              <a:t>../angsd -b list1 -anc hg19ancNoChr.fa -out pop1 -dosaf 1 -gl 1 </a:t>
            </a:r>
            <a:endParaRPr/>
          </a:p>
          <a:p>
            <a:pPr marL="228600" lvl="0" indent="-228600" algn="l" rtl="0">
              <a:lnSpc>
                <a:spcPct val="90000"/>
              </a:lnSpc>
              <a:spcBef>
                <a:spcPts val="1000"/>
              </a:spcBef>
              <a:spcAft>
                <a:spcPts val="0"/>
              </a:spcAft>
              <a:buClr>
                <a:srgbClr val="000000"/>
              </a:buClr>
              <a:buSzPts val="2800"/>
              <a:buChar char="•"/>
            </a:pPr>
            <a:r>
              <a:rPr lang="en-GB" sz="2800" b="0" i="0" u="none" strike="noStrike" cap="none">
                <a:solidFill>
                  <a:srgbClr val="000000"/>
                </a:solidFill>
                <a:latin typeface="Courier New"/>
                <a:ea typeface="Courier New"/>
                <a:cs typeface="Courier New"/>
                <a:sym typeface="Courier New"/>
              </a:rPr>
              <a:t>../angsd -b list2 -anc hg19ancNoChr.fa -out pop2 -dosaf 1 -gl 1 </a:t>
            </a:r>
            <a:endParaRPr/>
          </a:p>
          <a:p>
            <a:pPr marL="228600" lvl="0" indent="-50800" algn="l" rtl="0">
              <a:lnSpc>
                <a:spcPct val="90000"/>
              </a:lnSpc>
              <a:spcBef>
                <a:spcPts val="1000"/>
              </a:spcBef>
              <a:spcAft>
                <a:spcPts val="0"/>
              </a:spcAft>
              <a:buClr>
                <a:schemeClr val="dk1"/>
              </a:buClr>
              <a:buSzPts val="2800"/>
              <a:buNone/>
            </a:pPr>
            <a:endParaRPr sz="2800" b="0" i="0" u="none" strike="noStrike" cap="none">
              <a:solidFill>
                <a:srgbClr val="000000"/>
              </a:solidFill>
              <a:latin typeface="Courier New"/>
              <a:ea typeface="Courier New"/>
              <a:cs typeface="Courier New"/>
              <a:sym typeface="Courier New"/>
            </a:endParaRPr>
          </a:p>
          <a:p>
            <a:pPr marL="228600" lvl="0" indent="-228600" algn="l" rtl="0">
              <a:lnSpc>
                <a:spcPct val="90000"/>
              </a:lnSpc>
              <a:spcBef>
                <a:spcPts val="1000"/>
              </a:spcBef>
              <a:spcAft>
                <a:spcPts val="0"/>
              </a:spcAft>
              <a:buClr>
                <a:srgbClr val="000000"/>
              </a:buClr>
              <a:buSzPts val="2800"/>
              <a:buChar char="•"/>
            </a:pPr>
            <a:r>
              <a:rPr lang="en-GB" sz="2800" b="0" i="0" u="none" strike="noStrike" cap="none">
                <a:solidFill>
                  <a:srgbClr val="000000"/>
                </a:solidFill>
                <a:latin typeface="Courier New"/>
                <a:ea typeface="Courier New"/>
                <a:cs typeface="Courier New"/>
                <a:sym typeface="Courier New"/>
              </a:rPr>
              <a:t>./realSFS fst index [saf.idx's] -whichFst 1</a:t>
            </a:r>
            <a:r>
              <a:rPr lang="en-GB" sz="2000" b="0" i="0" u="none" strike="noStrike" cap="none">
                <a:solidFill>
                  <a:schemeClr val="dk1"/>
                </a:solidFill>
              </a:rPr>
              <a:t> </a:t>
            </a:r>
            <a:endParaRPr sz="5400" b="0" i="0" u="none" strike="noStrike" cap="none">
              <a:solidFill>
                <a:schemeClr val="dk1"/>
              </a:solidFill>
              <a:latin typeface="Arial"/>
              <a:ea typeface="Arial"/>
              <a:cs typeface="Arial"/>
              <a:sym typeface="Arial"/>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SFS (site frequency spectrum)</a:t>
            </a:r>
            <a:endParaRPr/>
          </a:p>
        </p:txBody>
      </p:sp>
      <p:sp>
        <p:nvSpPr>
          <p:cNvPr id="479" name="Google Shape;479;p34"/>
          <p:cNvSpPr txBox="1"/>
          <p:nvPr/>
        </p:nvSpPr>
        <p:spPr>
          <a:xfrm>
            <a:off x="838200" y="1957137"/>
            <a:ext cx="10515600"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Arial"/>
              <a:buChar char="•"/>
            </a:pPr>
            <a:r>
              <a:rPr lang="en-GB" sz="2400">
                <a:solidFill>
                  <a:schemeClr val="dk1"/>
                </a:solidFill>
                <a:latin typeface="Calibri"/>
                <a:ea typeface="Calibri"/>
                <a:cs typeface="Calibri"/>
                <a:sym typeface="Calibri"/>
              </a:rPr>
              <a:t>Describes the distribution of genetic variants within a population. </a:t>
            </a:r>
            <a:endParaRPr/>
          </a:p>
          <a:p>
            <a:pPr marL="228600" marR="0" lvl="0" indent="-228600" algn="l" rtl="0">
              <a:lnSpc>
                <a:spcPct val="90000"/>
              </a:lnSpc>
              <a:spcBef>
                <a:spcPts val="1000"/>
              </a:spcBef>
              <a:spcAft>
                <a:spcPts val="0"/>
              </a:spcAft>
              <a:buClr>
                <a:schemeClr val="dk1"/>
              </a:buClr>
              <a:buSzPts val="2400"/>
              <a:buFont typeface="Arial"/>
              <a:buChar char="•"/>
            </a:pPr>
            <a:r>
              <a:rPr lang="en-GB" sz="2400">
                <a:solidFill>
                  <a:schemeClr val="dk1"/>
                </a:solidFill>
                <a:latin typeface="Calibri"/>
                <a:ea typeface="Calibri"/>
                <a:cs typeface="Calibri"/>
                <a:sym typeface="Calibri"/>
              </a:rPr>
              <a:t>Count the number of </a:t>
            </a:r>
            <a:r>
              <a:rPr lang="en-GB" sz="2400" i="1">
                <a:solidFill>
                  <a:schemeClr val="dk1"/>
                </a:solidFill>
                <a:latin typeface="Calibri"/>
                <a:ea typeface="Calibri"/>
                <a:cs typeface="Calibri"/>
                <a:sym typeface="Calibri"/>
              </a:rPr>
              <a:t>segregating sites </a:t>
            </a:r>
            <a:r>
              <a:rPr lang="en-GB" sz="2400">
                <a:solidFill>
                  <a:schemeClr val="dk1"/>
                </a:solidFill>
                <a:latin typeface="Calibri"/>
                <a:ea typeface="Calibri"/>
                <a:cs typeface="Calibri"/>
                <a:sym typeface="Calibri"/>
              </a:rPr>
              <a:t>that are present </a:t>
            </a:r>
            <a:r>
              <a:rPr lang="en-GB" sz="2400" u="sng">
                <a:solidFill>
                  <a:schemeClr val="dk1"/>
                </a:solidFill>
                <a:latin typeface="Calibri"/>
                <a:ea typeface="Calibri"/>
                <a:cs typeface="Calibri"/>
                <a:sym typeface="Calibri"/>
              </a:rPr>
              <a:t>at different allele frequencies</a:t>
            </a:r>
            <a:r>
              <a:rPr lang="en-GB" sz="2400">
                <a:solidFill>
                  <a:schemeClr val="dk1"/>
                </a:solidFill>
                <a:latin typeface="Calibri"/>
                <a:ea typeface="Calibri"/>
                <a:cs typeface="Calibri"/>
                <a:sym typeface="Calibri"/>
              </a:rPr>
              <a:t> across the population sample.</a:t>
            </a:r>
            <a:endParaRPr/>
          </a:p>
          <a:p>
            <a:pPr marL="228600" marR="0" lvl="0" indent="-76200" algn="l" rtl="0">
              <a:lnSpc>
                <a:spcPct val="90000"/>
              </a:lnSpc>
              <a:spcBef>
                <a:spcPts val="100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400"/>
              <a:buFont typeface="Arial"/>
              <a:buChar char="•"/>
            </a:pPr>
            <a:r>
              <a:rPr lang="en-GB" sz="2400">
                <a:solidFill>
                  <a:schemeClr val="dk1"/>
                </a:solidFill>
                <a:latin typeface="Calibri"/>
                <a:ea typeface="Calibri"/>
                <a:cs typeface="Calibri"/>
                <a:sym typeface="Calibri"/>
              </a:rPr>
              <a:t>Evolutionary history and </a:t>
            </a:r>
            <a:br>
              <a:rPr lang="en-GB" sz="2400">
                <a:solidFill>
                  <a:schemeClr val="dk1"/>
                </a:solidFill>
                <a:latin typeface="Calibri"/>
                <a:ea typeface="Calibri"/>
                <a:cs typeface="Calibri"/>
                <a:sym typeface="Calibri"/>
              </a:rPr>
            </a:br>
            <a:r>
              <a:rPr lang="en-GB" sz="2400">
                <a:solidFill>
                  <a:schemeClr val="dk1"/>
                </a:solidFill>
                <a:latin typeface="Calibri"/>
                <a:ea typeface="Calibri"/>
                <a:cs typeface="Calibri"/>
                <a:sym typeface="Calibri"/>
              </a:rPr>
              <a:t>demographic processes of populations.</a:t>
            </a:r>
            <a:endParaRPr/>
          </a:p>
          <a:p>
            <a:pPr marL="228600" marR="0" lvl="0" indent="-76200" algn="l" rtl="0">
              <a:lnSpc>
                <a:spcPct val="90000"/>
              </a:lnSpc>
              <a:spcBef>
                <a:spcPts val="100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400"/>
              <a:buFont typeface="Arial"/>
              <a:buChar char="•"/>
            </a:pPr>
            <a:r>
              <a:rPr lang="en-GB" sz="2400">
                <a:solidFill>
                  <a:schemeClr val="dk1"/>
                </a:solidFill>
                <a:latin typeface="Calibri"/>
                <a:ea typeface="Calibri"/>
                <a:cs typeface="Calibri"/>
                <a:sym typeface="Calibri"/>
              </a:rPr>
              <a:t>Great explanation: </a:t>
            </a:r>
            <a:r>
              <a:rPr lang="en-GB" sz="2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https://theg-cat.com/</a:t>
            </a:r>
            <a:br>
              <a:rPr lang="en-GB" sz="2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br>
            <a:r>
              <a:rPr lang="en-GB" sz="2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tag/site-frequency-spectrum/</a:t>
            </a:r>
            <a:endParaRPr sz="2400">
              <a:solidFill>
                <a:schemeClr val="dk1"/>
              </a:solidFill>
              <a:latin typeface="Calibri"/>
              <a:ea typeface="Calibri"/>
              <a:cs typeface="Calibri"/>
              <a:sym typeface="Calibri"/>
            </a:endParaRPr>
          </a:p>
          <a:p>
            <a:pPr marL="228600" marR="0" lvl="0" indent="-76200" algn="l" rtl="0">
              <a:lnSpc>
                <a:spcPct val="90000"/>
              </a:lnSpc>
              <a:spcBef>
                <a:spcPts val="100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pic>
        <p:nvPicPr>
          <p:cNvPr id="480" name="Google Shape;480;p34"/>
          <p:cNvPicPr preferRelativeResize="0"/>
          <p:nvPr/>
        </p:nvPicPr>
        <p:blipFill rotWithShape="1">
          <a:blip r:embed="rId4">
            <a:alphaModFix/>
          </a:blip>
          <a:srcRect/>
          <a:stretch/>
        </p:blipFill>
        <p:spPr>
          <a:xfrm>
            <a:off x="6487885" y="2882988"/>
            <a:ext cx="4341224" cy="2891109"/>
          </a:xfrm>
          <a:prstGeom prst="rect">
            <a:avLst/>
          </a:prstGeom>
          <a:noFill/>
          <a:ln>
            <a:noFill/>
          </a:ln>
        </p:spPr>
      </p:pic>
      <p:sp>
        <p:nvSpPr>
          <p:cNvPr id="481" name="Google Shape;481;p34"/>
          <p:cNvSpPr txBox="1"/>
          <p:nvPr/>
        </p:nvSpPr>
        <p:spPr>
          <a:xfrm>
            <a:off x="9235441" y="5774097"/>
            <a:ext cx="159366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chemeClr val="dk1"/>
                </a:solidFill>
                <a:latin typeface="Calibri"/>
                <a:ea typeface="Calibri"/>
                <a:cs typeface="Calibri"/>
                <a:sym typeface="Calibri"/>
              </a:rPr>
              <a:t>theg-cat.com/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SFS (site frequency spectrum)</a:t>
            </a:r>
            <a:endParaRPr/>
          </a:p>
        </p:txBody>
      </p:sp>
      <p:sp>
        <p:nvSpPr>
          <p:cNvPr id="488" name="Google Shape;488;p35"/>
          <p:cNvSpPr txBox="1"/>
          <p:nvPr/>
        </p:nvSpPr>
        <p:spPr>
          <a:xfrm>
            <a:off x="838200" y="1957137"/>
            <a:ext cx="10515600"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Arial"/>
              <a:buChar char="•"/>
            </a:pPr>
            <a:r>
              <a:rPr lang="en-GB" sz="2400">
                <a:solidFill>
                  <a:schemeClr val="dk1"/>
                </a:solidFill>
                <a:latin typeface="Calibri"/>
                <a:ea typeface="Calibri"/>
                <a:cs typeface="Calibri"/>
                <a:sym typeface="Calibri"/>
              </a:rPr>
              <a:t>Quick example:</a:t>
            </a:r>
            <a:endParaRPr/>
          </a:p>
        </p:txBody>
      </p:sp>
      <p:pic>
        <p:nvPicPr>
          <p:cNvPr id="489" name="Google Shape;489;p35"/>
          <p:cNvPicPr preferRelativeResize="0"/>
          <p:nvPr/>
        </p:nvPicPr>
        <p:blipFill rotWithShape="1">
          <a:blip r:embed="rId3">
            <a:alphaModFix/>
          </a:blip>
          <a:srcRect/>
          <a:stretch/>
        </p:blipFill>
        <p:spPr>
          <a:xfrm>
            <a:off x="9453153" y="4976275"/>
            <a:ext cx="2277292" cy="1516600"/>
          </a:xfrm>
          <a:prstGeom prst="rect">
            <a:avLst/>
          </a:prstGeom>
          <a:noFill/>
          <a:ln>
            <a:noFill/>
          </a:ln>
        </p:spPr>
      </p:pic>
      <p:pic>
        <p:nvPicPr>
          <p:cNvPr id="490" name="Google Shape;490;p35"/>
          <p:cNvPicPr preferRelativeResize="0"/>
          <p:nvPr/>
        </p:nvPicPr>
        <p:blipFill rotWithShape="1">
          <a:blip r:embed="rId4">
            <a:alphaModFix/>
          </a:blip>
          <a:srcRect/>
          <a:stretch/>
        </p:blipFill>
        <p:spPr>
          <a:xfrm>
            <a:off x="710700" y="2759254"/>
            <a:ext cx="5697975" cy="2747103"/>
          </a:xfrm>
          <a:prstGeom prst="rect">
            <a:avLst/>
          </a:prstGeom>
          <a:noFill/>
          <a:ln>
            <a:noFill/>
          </a:ln>
        </p:spPr>
      </p:pic>
      <p:sp>
        <p:nvSpPr>
          <p:cNvPr id="491" name="Google Shape;491;p35"/>
          <p:cNvSpPr txBox="1"/>
          <p:nvPr/>
        </p:nvSpPr>
        <p:spPr>
          <a:xfrm>
            <a:off x="1371601" y="5511196"/>
            <a:ext cx="966651"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a:solidFill>
                  <a:schemeClr val="dk1"/>
                </a:solidFill>
                <a:latin typeface="Calibri"/>
                <a:ea typeface="Calibri"/>
                <a:cs typeface="Calibri"/>
                <a:sym typeface="Calibri"/>
              </a:rPr>
              <a:t>Wikipedia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SFS - reminder</a:t>
            </a:r>
            <a:endParaRPr/>
          </a:p>
        </p:txBody>
      </p:sp>
      <p:pic>
        <p:nvPicPr>
          <p:cNvPr id="498" name="Google Shape;498;p36"/>
          <p:cNvPicPr preferRelativeResize="0"/>
          <p:nvPr/>
        </p:nvPicPr>
        <p:blipFill rotWithShape="1">
          <a:blip r:embed="rId3">
            <a:alphaModFix/>
          </a:blip>
          <a:srcRect/>
          <a:stretch/>
        </p:blipFill>
        <p:spPr>
          <a:xfrm>
            <a:off x="1161932" y="1406525"/>
            <a:ext cx="8849508" cy="477043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Command solution</a:t>
            </a:r>
            <a:endParaRPr/>
          </a:p>
        </p:txBody>
      </p:sp>
      <p:sp>
        <p:nvSpPr>
          <p:cNvPr id="504" name="Google Shape;504;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GB"/>
              <a:t>Tutorial for FST and SFS.</a:t>
            </a:r>
            <a:endParaRPr/>
          </a:p>
          <a:p>
            <a:pPr marL="228600" lvl="0" indent="-228600" algn="l" rtl="0">
              <a:lnSpc>
                <a:spcPct val="90000"/>
              </a:lnSpc>
              <a:spcBef>
                <a:spcPts val="1000"/>
              </a:spcBef>
              <a:spcAft>
                <a:spcPts val="0"/>
              </a:spcAft>
              <a:buClr>
                <a:schemeClr val="dk1"/>
              </a:buClr>
              <a:buSzPts val="2800"/>
              <a:buChar char="•"/>
            </a:pPr>
            <a:r>
              <a:rPr lang="en-GB" u="sng">
                <a:solidFill>
                  <a:schemeClr val="hlink"/>
                </a:solidFill>
                <a:hlinkClick r:id="rId3"/>
              </a:rPr>
              <a:t>https://evomics.org/learning/population-and-speciation-genomics/2018-population-and-speciation-genomics/angsd-activity-sfs-fst-pbs/</a:t>
            </a:r>
            <a:endParaRPr/>
          </a:p>
          <a:p>
            <a:pPr marL="228600" lvl="0" indent="-50800" algn="l" rtl="0">
              <a:lnSpc>
                <a:spcPct val="90000"/>
              </a:lnSpc>
              <a:spcBef>
                <a:spcPts val="1000"/>
              </a:spcBef>
              <a:spcAft>
                <a:spcPts val="0"/>
              </a:spcAft>
              <a:buClr>
                <a:schemeClr val="dk1"/>
              </a:buClr>
              <a:buSzPts val="2800"/>
              <a:buNone/>
            </a:pPr>
            <a:endParaRPr/>
          </a:p>
        </p:txBody>
      </p:sp>
      <p:pic>
        <p:nvPicPr>
          <p:cNvPr id="505" name="Google Shape;505;p37"/>
          <p:cNvPicPr preferRelativeResize="0"/>
          <p:nvPr/>
        </p:nvPicPr>
        <p:blipFill rotWithShape="1">
          <a:blip r:embed="rId4">
            <a:alphaModFix/>
          </a:blip>
          <a:srcRect/>
          <a:stretch/>
        </p:blipFill>
        <p:spPr>
          <a:xfrm>
            <a:off x="1050850" y="1825625"/>
            <a:ext cx="7404291" cy="167248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SFS (site frequency spectrum)</a:t>
            </a:r>
            <a:endParaRPr/>
          </a:p>
        </p:txBody>
      </p:sp>
      <p:sp>
        <p:nvSpPr>
          <p:cNvPr id="512" name="Google Shape;512;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Angsd: </a:t>
            </a:r>
            <a:r>
              <a:rPr lang="en-GB" u="sng">
                <a:solidFill>
                  <a:schemeClr val="hlink"/>
                </a:solidFill>
                <a:hlinkClick r:id="rId3"/>
              </a:rPr>
              <a:t>https://www.popgen.dk/angsd/index.php/RealSFS</a:t>
            </a:r>
            <a:endParaRPr/>
          </a:p>
          <a:p>
            <a:pPr marL="228600" lvl="0" indent="-228600" algn="l" rtl="0">
              <a:lnSpc>
                <a:spcPct val="90000"/>
              </a:lnSpc>
              <a:spcBef>
                <a:spcPts val="1000"/>
              </a:spcBef>
              <a:spcAft>
                <a:spcPts val="0"/>
              </a:spcAft>
              <a:buClr>
                <a:srgbClr val="202122"/>
              </a:buClr>
              <a:buSzPts val="2800"/>
              <a:buChar char="•"/>
            </a:pPr>
            <a:r>
              <a:rPr lang="en-GB" i="0">
                <a:solidFill>
                  <a:srgbClr val="202122"/>
                </a:solidFill>
                <a:latin typeface="Arial"/>
                <a:ea typeface="Arial"/>
                <a:cs typeface="Arial"/>
                <a:sym typeface="Arial"/>
              </a:rPr>
              <a:t>./angsd [options] -doSaf .</a:t>
            </a:r>
            <a:endParaRPr/>
          </a:p>
          <a:p>
            <a:pPr marL="228600" lvl="0" indent="-228600" algn="l" rtl="0">
              <a:lnSpc>
                <a:spcPct val="90000"/>
              </a:lnSpc>
              <a:spcBef>
                <a:spcPts val="1000"/>
              </a:spcBef>
              <a:spcAft>
                <a:spcPts val="0"/>
              </a:spcAft>
              <a:buClr>
                <a:schemeClr val="dk1"/>
              </a:buClr>
              <a:buSzPts val="2800"/>
              <a:buChar char="•"/>
            </a:pPr>
            <a:r>
              <a:rPr lang="en-GB" b="1"/>
              <a:t>./realSFS afile.saf.idx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Principal components analysis (PCA)</a:t>
            </a:r>
            <a:endParaRPr/>
          </a:p>
        </p:txBody>
      </p:sp>
      <p:sp>
        <p:nvSpPr>
          <p:cNvPr id="519" name="Google Shape;519;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Useful when we have many variables, as we do in genomics (10</a:t>
            </a:r>
            <a:r>
              <a:rPr lang="en-GB" baseline="30000"/>
              <a:t>9</a:t>
            </a:r>
            <a:r>
              <a:rPr lang="en-GB"/>
              <a:t> bp). </a:t>
            </a:r>
            <a:endParaRPr/>
          </a:p>
          <a:p>
            <a:pPr marL="228600" lvl="0" indent="-228600" algn="l" rtl="0">
              <a:lnSpc>
                <a:spcPct val="90000"/>
              </a:lnSpc>
              <a:spcBef>
                <a:spcPts val="1000"/>
              </a:spcBef>
              <a:spcAft>
                <a:spcPts val="0"/>
              </a:spcAft>
              <a:buClr>
                <a:schemeClr val="dk1"/>
              </a:buClr>
              <a:buSzPts val="2800"/>
              <a:buChar char="•"/>
            </a:pPr>
            <a:r>
              <a:rPr lang="en-GB"/>
              <a:t>Two problems: </a:t>
            </a:r>
            <a:endParaRPr/>
          </a:p>
          <a:p>
            <a:pPr marL="914400" lvl="1" indent="-457200" algn="l" rtl="0">
              <a:lnSpc>
                <a:spcPct val="90000"/>
              </a:lnSpc>
              <a:spcBef>
                <a:spcPts val="500"/>
              </a:spcBef>
              <a:spcAft>
                <a:spcPts val="0"/>
              </a:spcAft>
              <a:buClr>
                <a:schemeClr val="dk1"/>
              </a:buClr>
              <a:buSzPts val="2400"/>
              <a:buFont typeface="Calibri"/>
              <a:buAutoNum type="arabicPeriod"/>
            </a:pPr>
            <a:r>
              <a:rPr lang="en-GB"/>
              <a:t>Collinear variables. Why might variables in our dataset be collinear? </a:t>
            </a:r>
            <a:endParaRPr/>
          </a:p>
          <a:p>
            <a:pPr marL="914400" lvl="1" indent="-457200" algn="l" rtl="0">
              <a:lnSpc>
                <a:spcPct val="90000"/>
              </a:lnSpc>
              <a:spcBef>
                <a:spcPts val="500"/>
              </a:spcBef>
              <a:spcAft>
                <a:spcPts val="0"/>
              </a:spcAft>
              <a:buClr>
                <a:schemeClr val="dk1"/>
              </a:buClr>
              <a:buSzPts val="2400"/>
              <a:buFont typeface="Calibri"/>
              <a:buAutoNum type="arabicPeriod"/>
            </a:pPr>
            <a:r>
              <a:rPr lang="en-GB"/>
              <a:t>Overfitting to our particular dataset, with no possibility to extrapolate to other datasets.</a:t>
            </a:r>
            <a:endParaRPr/>
          </a:p>
          <a:p>
            <a:pPr marL="228600" lvl="0" indent="-228600" algn="l" rtl="0">
              <a:lnSpc>
                <a:spcPct val="90000"/>
              </a:lnSpc>
              <a:spcBef>
                <a:spcPts val="1000"/>
              </a:spcBef>
              <a:spcAft>
                <a:spcPts val="0"/>
              </a:spcAft>
              <a:buClr>
                <a:schemeClr val="dk1"/>
              </a:buClr>
              <a:buSzPts val="2800"/>
              <a:buChar char="•"/>
            </a:pPr>
            <a:r>
              <a:rPr lang="en-GB"/>
              <a:t>So drop variables, but which? Also, lost information</a:t>
            </a:r>
            <a:endParaRPr/>
          </a:p>
          <a:p>
            <a:pPr marL="228600" lvl="0" indent="-50800" algn="l" rtl="0">
              <a:lnSpc>
                <a:spcPct val="90000"/>
              </a:lnSpc>
              <a:spcBef>
                <a:spcPts val="1000"/>
              </a:spcBef>
              <a:spcAft>
                <a:spcPts val="0"/>
              </a:spcAft>
              <a:buClr>
                <a:schemeClr val="dk1"/>
              </a:buClr>
              <a:buSzPts val="2800"/>
              <a:buNone/>
            </a:pPr>
            <a:endParaRPr/>
          </a:p>
        </p:txBody>
      </p:sp>
      <p:pic>
        <p:nvPicPr>
          <p:cNvPr id="520" name="Google Shape;520;p39"/>
          <p:cNvPicPr preferRelativeResize="0"/>
          <p:nvPr/>
        </p:nvPicPr>
        <p:blipFill rotWithShape="1">
          <a:blip r:embed="rId3">
            <a:alphaModFix/>
          </a:blip>
          <a:srcRect/>
          <a:stretch/>
        </p:blipFill>
        <p:spPr>
          <a:xfrm>
            <a:off x="8991600" y="3714392"/>
            <a:ext cx="2946400" cy="24117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F5D6"/>
        </a:solidFill>
        <a:effectLst/>
      </p:bgPr>
    </p:bg>
    <p:spTree>
      <p:nvGrpSpPr>
        <p:cNvPr id="1" name="Shape 119"/>
        <p:cNvGrpSpPr/>
        <p:nvPr/>
      </p:nvGrpSpPr>
      <p:grpSpPr>
        <a:xfrm>
          <a:off x="0" y="0"/>
          <a:ext cx="0" cy="0"/>
          <a:chOff x="0" y="0"/>
          <a:chExt cx="0" cy="0"/>
        </a:xfrm>
      </p:grpSpPr>
      <p:sp>
        <p:nvSpPr>
          <p:cNvPr id="120" name="Google Shape;120;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a:t>Populations and population genetics/genomics</a:t>
            </a:r>
            <a:br>
              <a:rPr lang="en-GB"/>
            </a:br>
            <a:endParaRPr/>
          </a:p>
        </p:txBody>
      </p:sp>
      <p:sp>
        <p:nvSpPr>
          <p:cNvPr id="121" name="Google Shape;121;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b="1"/>
              <a:t>Why pop gen? </a:t>
            </a:r>
            <a:r>
              <a:rPr lang="en-GB" i="1"/>
              <a:t>Recent, detailed changes in your study group. </a:t>
            </a:r>
            <a:endParaRPr/>
          </a:p>
          <a:p>
            <a:pPr marL="685800" lvl="1" indent="-228600" algn="l" rtl="0">
              <a:lnSpc>
                <a:spcPct val="90000"/>
              </a:lnSpc>
              <a:spcBef>
                <a:spcPts val="500"/>
              </a:spcBef>
              <a:spcAft>
                <a:spcPts val="0"/>
              </a:spcAft>
              <a:buClr>
                <a:srgbClr val="00B0F0"/>
              </a:buClr>
              <a:buSzPts val="2400"/>
              <a:buChar char="•"/>
            </a:pPr>
            <a:r>
              <a:rPr lang="en-GB" i="1">
                <a:solidFill>
                  <a:srgbClr val="00B0F0"/>
                </a:solidFill>
              </a:rPr>
              <a:t>Species delimitation: </a:t>
            </a:r>
            <a:r>
              <a:rPr lang="en-GB" i="1"/>
              <a:t>Are there cryptic species within my group? Are two species actually one?</a:t>
            </a:r>
            <a:endParaRPr b="1" i="1"/>
          </a:p>
        </p:txBody>
      </p:sp>
      <p:pic>
        <p:nvPicPr>
          <p:cNvPr id="122" name="Google Shape;122;p4"/>
          <p:cNvPicPr preferRelativeResize="0"/>
          <p:nvPr/>
        </p:nvPicPr>
        <p:blipFill rotWithShape="1">
          <a:blip r:embed="rId3">
            <a:alphaModFix/>
          </a:blip>
          <a:srcRect/>
          <a:stretch/>
        </p:blipFill>
        <p:spPr>
          <a:xfrm>
            <a:off x="10762059" y="0"/>
            <a:ext cx="1429941" cy="817109"/>
          </a:xfrm>
          <a:prstGeom prst="rect">
            <a:avLst/>
          </a:prstGeom>
          <a:noFill/>
          <a:ln>
            <a:noFill/>
          </a:ln>
        </p:spPr>
      </p:pic>
      <p:pic>
        <p:nvPicPr>
          <p:cNvPr id="123" name="Google Shape;123;p4"/>
          <p:cNvPicPr preferRelativeResize="0"/>
          <p:nvPr/>
        </p:nvPicPr>
        <p:blipFill rotWithShape="1">
          <a:blip r:embed="rId4">
            <a:alphaModFix/>
          </a:blip>
          <a:srcRect l="10500" t="22519" r="55332" b="11554"/>
          <a:stretch/>
        </p:blipFill>
        <p:spPr>
          <a:xfrm>
            <a:off x="10968396" y="5512934"/>
            <a:ext cx="1223604" cy="1328058"/>
          </a:xfrm>
          <a:prstGeom prst="rect">
            <a:avLst/>
          </a:prstGeom>
          <a:noFill/>
          <a:ln>
            <a:noFill/>
          </a:ln>
        </p:spPr>
      </p:pic>
      <p:pic>
        <p:nvPicPr>
          <p:cNvPr id="124" name="Google Shape;124;p4"/>
          <p:cNvPicPr preferRelativeResize="0"/>
          <p:nvPr/>
        </p:nvPicPr>
        <p:blipFill rotWithShape="1">
          <a:blip r:embed="rId5">
            <a:alphaModFix/>
          </a:blip>
          <a:srcRect/>
          <a:stretch/>
        </p:blipFill>
        <p:spPr>
          <a:xfrm>
            <a:off x="452796" y="3394651"/>
            <a:ext cx="9486736" cy="1122920"/>
          </a:xfrm>
          <a:prstGeom prst="rect">
            <a:avLst/>
          </a:prstGeom>
          <a:noFill/>
          <a:ln>
            <a:noFill/>
          </a:ln>
        </p:spPr>
      </p:pic>
      <p:pic>
        <p:nvPicPr>
          <p:cNvPr id="125" name="Google Shape;125;p4"/>
          <p:cNvPicPr preferRelativeResize="0"/>
          <p:nvPr/>
        </p:nvPicPr>
        <p:blipFill rotWithShape="1">
          <a:blip r:embed="rId6">
            <a:alphaModFix/>
          </a:blip>
          <a:srcRect/>
          <a:stretch/>
        </p:blipFill>
        <p:spPr>
          <a:xfrm>
            <a:off x="452795" y="4923181"/>
            <a:ext cx="4382861" cy="156969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PCA – how does it work?</a:t>
            </a:r>
            <a:endParaRPr/>
          </a:p>
        </p:txBody>
      </p:sp>
      <p:sp>
        <p:nvSpPr>
          <p:cNvPr id="527" name="Google Shape;527;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Project your samples onto a series of axes, made of a linear combination of allele (or genotypic) values across SNPs (variants)</a:t>
            </a:r>
            <a:endParaRPr/>
          </a:p>
          <a:p>
            <a:pPr marL="228600" lvl="0" indent="-228600" algn="l" rtl="0">
              <a:lnSpc>
                <a:spcPct val="90000"/>
              </a:lnSpc>
              <a:spcBef>
                <a:spcPts val="1000"/>
              </a:spcBef>
              <a:spcAft>
                <a:spcPts val="0"/>
              </a:spcAft>
              <a:buClr>
                <a:schemeClr val="dk1"/>
              </a:buClr>
              <a:buSzPts val="2800"/>
              <a:buChar char="•"/>
            </a:pPr>
            <a:r>
              <a:rPr lang="en-GB"/>
              <a:t>Axes chosen so projection of samples along first explains greatest variance across axes. </a:t>
            </a:r>
            <a:endParaRPr/>
          </a:p>
          <a:p>
            <a:pPr marL="228600" lvl="0" indent="-228600" algn="l" rtl="0">
              <a:lnSpc>
                <a:spcPct val="90000"/>
              </a:lnSpc>
              <a:spcBef>
                <a:spcPts val="1000"/>
              </a:spcBef>
              <a:spcAft>
                <a:spcPts val="0"/>
              </a:spcAft>
              <a:buClr>
                <a:schemeClr val="dk1"/>
              </a:buClr>
              <a:buSzPts val="2800"/>
              <a:buChar char="•"/>
            </a:pPr>
            <a:r>
              <a:rPr lang="en-GB"/>
              <a:t>The next axis maximizes the variance for all possible axes perpendicular to the first, and so on.</a:t>
            </a:r>
            <a:endParaRPr/>
          </a:p>
          <a:p>
            <a:pPr marL="228600" lvl="0" indent="-228600" algn="l" rtl="0">
              <a:lnSpc>
                <a:spcPct val="90000"/>
              </a:lnSpc>
              <a:spcBef>
                <a:spcPts val="1000"/>
              </a:spcBef>
              <a:spcAft>
                <a:spcPts val="0"/>
              </a:spcAft>
              <a:buClr>
                <a:schemeClr val="dk1"/>
              </a:buClr>
              <a:buSzPts val="2800"/>
              <a:buChar char="•"/>
            </a:pPr>
            <a:r>
              <a:rPr lang="en-GB"/>
              <a:t>Typically 2 or 3 PC are presented.</a:t>
            </a:r>
            <a:endParaRPr/>
          </a:p>
          <a:p>
            <a:pPr marL="228600" lvl="0" indent="-228600" algn="l" rtl="0">
              <a:lnSpc>
                <a:spcPct val="90000"/>
              </a:lnSpc>
              <a:spcBef>
                <a:spcPts val="1000"/>
              </a:spcBef>
              <a:spcAft>
                <a:spcPts val="0"/>
              </a:spcAft>
              <a:buClr>
                <a:schemeClr val="dk1"/>
              </a:buClr>
              <a:buSzPts val="2800"/>
              <a:buChar char="•"/>
            </a:pPr>
            <a:r>
              <a:rPr lang="en-GB"/>
              <a:t>Speed, identify structure due to various processes, and quick visual manner.</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4" name="Google Shape;534;p41"/>
          <p:cNvPicPr preferRelativeResize="0"/>
          <p:nvPr/>
        </p:nvPicPr>
        <p:blipFill rotWithShape="1">
          <a:blip r:embed="rId3">
            <a:alphaModFix/>
          </a:blip>
          <a:srcRect l="7668" t="2422"/>
          <a:stretch/>
        </p:blipFill>
        <p:spPr>
          <a:xfrm>
            <a:off x="2264229" y="3317"/>
            <a:ext cx="9927771" cy="6854684"/>
          </a:xfrm>
          <a:prstGeom prst="rect">
            <a:avLst/>
          </a:prstGeom>
          <a:noFill/>
          <a:ln w="9525" cap="flat" cmpd="sng">
            <a:solidFill>
              <a:schemeClr val="dk1"/>
            </a:solidFill>
            <a:prstDash val="solid"/>
            <a:round/>
            <a:headEnd type="none" w="sm" len="sm"/>
            <a:tailEnd type="none" w="sm" len="sm"/>
          </a:ln>
        </p:spPr>
      </p:pic>
      <p:sp>
        <p:nvSpPr>
          <p:cNvPr id="535" name="Google Shape;535;p41"/>
          <p:cNvSpPr txBox="1"/>
          <p:nvPr/>
        </p:nvSpPr>
        <p:spPr>
          <a:xfrm>
            <a:off x="0" y="6015821"/>
            <a:ext cx="2148114"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Novembre </a:t>
            </a:r>
            <a:r>
              <a:rPr lang="en-GB" sz="1400" i="1">
                <a:solidFill>
                  <a:schemeClr val="dk1"/>
                </a:solidFill>
                <a:latin typeface="Calibri"/>
                <a:ea typeface="Calibri"/>
                <a:cs typeface="Calibri"/>
                <a:sym typeface="Calibri"/>
              </a:rPr>
              <a:t>et al.</a:t>
            </a:r>
            <a:r>
              <a:rPr lang="en-GB" sz="1400">
                <a:solidFill>
                  <a:schemeClr val="dk1"/>
                </a:solidFill>
                <a:latin typeface="Calibri"/>
                <a:ea typeface="Calibri"/>
                <a:cs typeface="Calibri"/>
                <a:sym typeface="Calibri"/>
              </a:rPr>
              <a:t> (2009). </a:t>
            </a:r>
            <a:r>
              <a:rPr lang="en-GB" sz="1400" b="0" i="0">
                <a:solidFill>
                  <a:srgbClr val="000000"/>
                </a:solidFill>
                <a:latin typeface="Cambria"/>
                <a:ea typeface="Cambria"/>
                <a:cs typeface="Cambria"/>
                <a:sym typeface="Cambria"/>
              </a:rPr>
              <a:t>Genes mirror geography within Europe</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2" name="Google Shape;542;p42"/>
          <p:cNvPicPr preferRelativeResize="0"/>
          <p:nvPr/>
        </p:nvPicPr>
        <p:blipFill rotWithShape="1">
          <a:blip r:embed="rId3">
            <a:alphaModFix/>
          </a:blip>
          <a:srcRect/>
          <a:stretch/>
        </p:blipFill>
        <p:spPr>
          <a:xfrm>
            <a:off x="-1" y="45315"/>
            <a:ext cx="10305144" cy="681268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549" name="Google Shape;549;p43"/>
          <p:cNvPicPr preferRelativeResize="0"/>
          <p:nvPr/>
        </p:nvPicPr>
        <p:blipFill rotWithShape="1">
          <a:blip r:embed="rId3">
            <a:alphaModFix/>
          </a:blip>
          <a:srcRect/>
          <a:stretch/>
        </p:blipFill>
        <p:spPr>
          <a:xfrm>
            <a:off x="140432" y="0"/>
            <a:ext cx="8583735" cy="6858000"/>
          </a:xfrm>
          <a:prstGeom prst="rect">
            <a:avLst/>
          </a:prstGeom>
          <a:noFill/>
          <a:ln>
            <a:noFill/>
          </a:ln>
        </p:spPr>
      </p:pic>
      <p:pic>
        <p:nvPicPr>
          <p:cNvPr id="550" name="Google Shape;550;p43"/>
          <p:cNvPicPr preferRelativeResize="0"/>
          <p:nvPr/>
        </p:nvPicPr>
        <p:blipFill rotWithShape="1">
          <a:blip r:embed="rId4">
            <a:alphaModFix/>
          </a:blip>
          <a:srcRect/>
          <a:stretch/>
        </p:blipFill>
        <p:spPr>
          <a:xfrm>
            <a:off x="6919039" y="0"/>
            <a:ext cx="5272961" cy="2641600"/>
          </a:xfrm>
          <a:prstGeom prst="rect">
            <a:avLst/>
          </a:prstGeom>
          <a:noFill/>
          <a:ln>
            <a:noFill/>
          </a:ln>
        </p:spPr>
      </p:pic>
      <p:sp>
        <p:nvSpPr>
          <p:cNvPr id="551" name="Google Shape;551;p43"/>
          <p:cNvSpPr txBox="1"/>
          <p:nvPr/>
        </p:nvSpPr>
        <p:spPr>
          <a:xfrm>
            <a:off x="9144000" y="2755751"/>
            <a:ext cx="27432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chemeClr val="dk1"/>
                </a:solidFill>
                <a:latin typeface="Calibri"/>
                <a:ea typeface="Calibri"/>
                <a:cs typeface="Calibri"/>
                <a:sym typeface="Calibri"/>
              </a:rPr>
              <a:t>Gros Balthazard </a:t>
            </a:r>
            <a:r>
              <a:rPr lang="en-GB" sz="1200" i="1">
                <a:solidFill>
                  <a:schemeClr val="dk1"/>
                </a:solidFill>
                <a:latin typeface="Calibri"/>
                <a:ea typeface="Calibri"/>
                <a:cs typeface="Calibri"/>
                <a:sym typeface="Calibri"/>
              </a:rPr>
              <a:t>et al</a:t>
            </a:r>
            <a:r>
              <a:rPr lang="en-GB" sz="1200">
                <a:solidFill>
                  <a:schemeClr val="dk1"/>
                </a:solidFill>
                <a:latin typeface="Calibri"/>
                <a:ea typeface="Calibri"/>
                <a:cs typeface="Calibri"/>
                <a:sym typeface="Calibri"/>
              </a:rPr>
              <a:t>.(2021)</a:t>
            </a:r>
            <a:r>
              <a:rPr lang="en-GB" sz="1200" i="1">
                <a:solidFill>
                  <a:schemeClr val="dk1"/>
                </a:solidFill>
                <a:latin typeface="Calibri"/>
                <a:ea typeface="Calibri"/>
                <a:cs typeface="Calibri"/>
                <a:sym typeface="Calibri"/>
              </a:rPr>
              <a:t>. </a:t>
            </a:r>
            <a:r>
              <a:rPr lang="en-GB" sz="1200">
                <a:solidFill>
                  <a:schemeClr val="dk1"/>
                </a:solidFill>
                <a:latin typeface="Calibri"/>
                <a:ea typeface="Calibri"/>
                <a:cs typeface="Calibri"/>
                <a:sym typeface="Calibri"/>
              </a:rPr>
              <a:t> Systematics and evolution of genus </a:t>
            </a:r>
            <a:r>
              <a:rPr lang="en-GB" sz="1200" i="1">
                <a:solidFill>
                  <a:schemeClr val="dk1"/>
                </a:solidFill>
                <a:latin typeface="Calibri"/>
                <a:ea typeface="Calibri"/>
                <a:cs typeface="Calibri"/>
                <a:sym typeface="Calibri"/>
              </a:rPr>
              <a:t>Phoenix</a:t>
            </a:r>
            <a:endParaRPr sz="12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What is missing in this PCA?</a:t>
            </a:r>
            <a:endParaRPr/>
          </a:p>
        </p:txBody>
      </p:sp>
      <p:pic>
        <p:nvPicPr>
          <p:cNvPr id="558" name="Google Shape;558;p44" descr="Population Genetics 2D Principal Component Analysis (PCA) | BioRender  Science Templates"/>
          <p:cNvPicPr preferRelativeResize="0"/>
          <p:nvPr/>
        </p:nvPicPr>
        <p:blipFill rotWithShape="1">
          <a:blip r:embed="rId3">
            <a:alphaModFix/>
          </a:blip>
          <a:srcRect/>
          <a:stretch/>
        </p:blipFill>
        <p:spPr>
          <a:xfrm>
            <a:off x="5937931" y="1825625"/>
            <a:ext cx="4518173" cy="3720646"/>
          </a:xfrm>
          <a:prstGeom prst="rect">
            <a:avLst/>
          </a:prstGeom>
          <a:noFill/>
          <a:ln>
            <a:noFill/>
          </a:ln>
        </p:spPr>
      </p:pic>
      <p:sp>
        <p:nvSpPr>
          <p:cNvPr id="559" name="Google Shape;559;p44"/>
          <p:cNvSpPr txBox="1"/>
          <p:nvPr/>
        </p:nvSpPr>
        <p:spPr>
          <a:xfrm>
            <a:off x="6516914" y="5704114"/>
            <a:ext cx="41656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Image Credit: Mina Nashed. Biorender</a:t>
            </a:r>
            <a:endParaRPr sz="14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Pros and cons</a:t>
            </a:r>
            <a:endParaRPr/>
          </a:p>
        </p:txBody>
      </p:sp>
      <p:sp>
        <p:nvSpPr>
          <p:cNvPr id="566" name="Google Shape;566;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323131"/>
              </a:buClr>
              <a:buSzPts val="2800"/>
              <a:buChar char="•"/>
            </a:pPr>
            <a:r>
              <a:rPr lang="en-GB" b="1" i="0">
                <a:solidFill>
                  <a:srgbClr val="323131"/>
                </a:solidFill>
                <a:latin typeface="Mulish"/>
                <a:ea typeface="Mulish"/>
                <a:cs typeface="Mulish"/>
                <a:sym typeface="Mulish"/>
              </a:rPr>
              <a:t>1. Eradication of correlated features</a:t>
            </a:r>
            <a:endParaRPr b="0" i="0">
              <a:solidFill>
                <a:srgbClr val="323131"/>
              </a:solidFill>
              <a:latin typeface="Mulish"/>
              <a:ea typeface="Mulish"/>
              <a:cs typeface="Mulish"/>
              <a:sym typeface="Mulish"/>
            </a:endParaRPr>
          </a:p>
          <a:p>
            <a:pPr marL="228600" lvl="0" indent="-228600" algn="l" rtl="0">
              <a:lnSpc>
                <a:spcPct val="90000"/>
              </a:lnSpc>
              <a:spcBef>
                <a:spcPts val="1000"/>
              </a:spcBef>
              <a:spcAft>
                <a:spcPts val="0"/>
              </a:spcAft>
              <a:buClr>
                <a:srgbClr val="323131"/>
              </a:buClr>
              <a:buSzPts val="2800"/>
              <a:buChar char="•"/>
            </a:pPr>
            <a:r>
              <a:rPr lang="en-GB" b="1" i="0">
                <a:solidFill>
                  <a:srgbClr val="323131"/>
                </a:solidFill>
                <a:latin typeface="Mulish"/>
                <a:ea typeface="Mulish"/>
                <a:cs typeface="Mulish"/>
                <a:sym typeface="Mulish"/>
              </a:rPr>
              <a:t>2. Speed</a:t>
            </a:r>
            <a:endParaRPr/>
          </a:p>
          <a:p>
            <a:pPr marL="228600" lvl="0" indent="-228600" algn="l" rtl="0">
              <a:lnSpc>
                <a:spcPct val="90000"/>
              </a:lnSpc>
              <a:spcBef>
                <a:spcPts val="1000"/>
              </a:spcBef>
              <a:spcAft>
                <a:spcPts val="0"/>
              </a:spcAft>
              <a:buClr>
                <a:srgbClr val="323131"/>
              </a:buClr>
              <a:buSzPts val="2800"/>
              <a:buChar char="•"/>
            </a:pPr>
            <a:r>
              <a:rPr lang="en-GB" b="1" i="0">
                <a:solidFill>
                  <a:srgbClr val="323131"/>
                </a:solidFill>
                <a:latin typeface="Mulish"/>
                <a:ea typeface="Mulish"/>
                <a:cs typeface="Mulish"/>
                <a:sym typeface="Mulish"/>
              </a:rPr>
              <a:t>3. Reduces overfitting</a:t>
            </a:r>
            <a:endParaRPr b="0" i="0">
              <a:solidFill>
                <a:srgbClr val="323131"/>
              </a:solidFill>
              <a:latin typeface="Mulish"/>
              <a:ea typeface="Mulish"/>
              <a:cs typeface="Mulish"/>
              <a:sym typeface="Mulish"/>
            </a:endParaRPr>
          </a:p>
          <a:p>
            <a:pPr marL="228600" lvl="0" indent="-228600" algn="l" rtl="0">
              <a:lnSpc>
                <a:spcPct val="90000"/>
              </a:lnSpc>
              <a:spcBef>
                <a:spcPts val="1000"/>
              </a:spcBef>
              <a:spcAft>
                <a:spcPts val="0"/>
              </a:spcAft>
              <a:buClr>
                <a:srgbClr val="323131"/>
              </a:buClr>
              <a:buSzPts val="2800"/>
              <a:buChar char="•"/>
            </a:pPr>
            <a:r>
              <a:rPr lang="en-GB" b="1" i="0">
                <a:solidFill>
                  <a:srgbClr val="323131"/>
                </a:solidFill>
                <a:latin typeface="Mulish"/>
                <a:ea typeface="Mulish"/>
                <a:cs typeface="Mulish"/>
                <a:sym typeface="Mulish"/>
              </a:rPr>
              <a:t>4. Improves visualization</a:t>
            </a:r>
            <a:endParaRPr b="0" i="0">
              <a:solidFill>
                <a:srgbClr val="323131"/>
              </a:solidFill>
              <a:latin typeface="Mulish"/>
              <a:ea typeface="Mulish"/>
              <a:cs typeface="Mulish"/>
              <a:sym typeface="Mulish"/>
            </a:endParaRPr>
          </a:p>
          <a:p>
            <a:pPr marL="228600" lvl="0" indent="-50800" algn="l" rtl="0">
              <a:lnSpc>
                <a:spcPct val="90000"/>
              </a:lnSpc>
              <a:spcBef>
                <a:spcPts val="1000"/>
              </a:spcBef>
              <a:spcAft>
                <a:spcPts val="0"/>
              </a:spcAft>
              <a:buClr>
                <a:schemeClr val="dk1"/>
              </a:buClr>
              <a:buSzPts val="2800"/>
              <a:buNone/>
            </a:pPr>
            <a:endParaRPr>
              <a:solidFill>
                <a:srgbClr val="323131"/>
              </a:solidFill>
              <a:latin typeface="Mulish"/>
              <a:ea typeface="Mulish"/>
              <a:cs typeface="Mulish"/>
              <a:sym typeface="Mulish"/>
            </a:endParaRPr>
          </a:p>
          <a:p>
            <a:pPr marL="228600" lvl="0" indent="-228600" algn="l" rtl="0">
              <a:lnSpc>
                <a:spcPct val="90000"/>
              </a:lnSpc>
              <a:spcBef>
                <a:spcPts val="1000"/>
              </a:spcBef>
              <a:spcAft>
                <a:spcPts val="0"/>
              </a:spcAft>
              <a:buClr>
                <a:srgbClr val="323131"/>
              </a:buClr>
              <a:buSzPts val="2800"/>
              <a:buChar char="•"/>
            </a:pPr>
            <a:r>
              <a:rPr lang="en-GB" b="1" i="0">
                <a:solidFill>
                  <a:srgbClr val="323131"/>
                </a:solidFill>
                <a:latin typeface="Mulish"/>
                <a:ea typeface="Mulish"/>
                <a:cs typeface="Mulish"/>
                <a:sym typeface="Mulish"/>
              </a:rPr>
              <a:t>1. Very sensitive to number of individuals per group</a:t>
            </a:r>
            <a:endParaRPr b="0" i="0">
              <a:solidFill>
                <a:srgbClr val="323131"/>
              </a:solidFill>
              <a:latin typeface="Mulish"/>
              <a:ea typeface="Mulish"/>
              <a:cs typeface="Mulish"/>
              <a:sym typeface="Mulish"/>
            </a:endParaRPr>
          </a:p>
          <a:p>
            <a:pPr marL="228600" lvl="0" indent="-228600" algn="l" rtl="0">
              <a:lnSpc>
                <a:spcPct val="90000"/>
              </a:lnSpc>
              <a:spcBef>
                <a:spcPts val="1000"/>
              </a:spcBef>
              <a:spcAft>
                <a:spcPts val="0"/>
              </a:spcAft>
              <a:buClr>
                <a:srgbClr val="323131"/>
              </a:buClr>
              <a:buSzPts val="2800"/>
              <a:buChar char="•"/>
            </a:pPr>
            <a:r>
              <a:rPr lang="en-GB" b="1" i="0">
                <a:solidFill>
                  <a:srgbClr val="323131"/>
                </a:solidFill>
                <a:latin typeface="Mulish"/>
                <a:ea typeface="Mulish"/>
                <a:cs typeface="Mulish"/>
                <a:sym typeface="Mulish"/>
              </a:rPr>
              <a:t>2. Loss of Information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574" name="Google Shape;574;p46"/>
          <p:cNvPicPr preferRelativeResize="0"/>
          <p:nvPr/>
        </p:nvPicPr>
        <p:blipFill rotWithShape="1">
          <a:blip r:embed="rId3">
            <a:alphaModFix/>
          </a:blip>
          <a:srcRect l="626" r="-1"/>
          <a:stretch/>
        </p:blipFill>
        <p:spPr>
          <a:xfrm>
            <a:off x="3410857" y="0"/>
            <a:ext cx="8530010" cy="6858000"/>
          </a:xfrm>
          <a:prstGeom prst="rect">
            <a:avLst/>
          </a:prstGeom>
          <a:noFill/>
          <a:ln>
            <a:noFill/>
          </a:ln>
        </p:spPr>
      </p:pic>
      <p:sp>
        <p:nvSpPr>
          <p:cNvPr id="575" name="Google Shape;575;p46"/>
          <p:cNvSpPr txBox="1"/>
          <p:nvPr/>
        </p:nvSpPr>
        <p:spPr>
          <a:xfrm>
            <a:off x="838200" y="4668982"/>
            <a:ext cx="249724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Preliminary data – please do not share!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To know more</a:t>
            </a:r>
            <a:endParaRPr/>
          </a:p>
        </p:txBody>
      </p:sp>
      <p:sp>
        <p:nvSpPr>
          <p:cNvPr id="582" name="Google Shape;582;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McVean (2009). </a:t>
            </a:r>
            <a:r>
              <a:rPr lang="en-GB" u="sng">
                <a:solidFill>
                  <a:schemeClr val="hlink"/>
                </a:solidFill>
                <a:hlinkClick r:id="rId3"/>
              </a:rPr>
              <a:t>A Genealogical Interpretation of Principal Components Analysis</a:t>
            </a:r>
            <a:r>
              <a:rPr lang="en-GB"/>
              <a:t> </a:t>
            </a:r>
            <a:endParaRPr/>
          </a:p>
          <a:p>
            <a:pPr marL="228600" lvl="0" indent="-228600" algn="l" rtl="0">
              <a:lnSpc>
                <a:spcPct val="90000"/>
              </a:lnSpc>
              <a:spcBef>
                <a:spcPts val="1000"/>
              </a:spcBef>
              <a:spcAft>
                <a:spcPts val="0"/>
              </a:spcAft>
              <a:buClr>
                <a:schemeClr val="dk1"/>
              </a:buClr>
              <a:buSzPts val="2800"/>
              <a:buChar char="•"/>
            </a:pPr>
            <a:r>
              <a:rPr lang="en-GB" u="sng">
                <a:solidFill>
                  <a:schemeClr val="hlink"/>
                </a:solidFill>
                <a:hlinkClick r:id="rId4"/>
              </a:rPr>
              <a:t>A gentle introduction to PCA</a:t>
            </a:r>
            <a:endParaRPr/>
          </a:p>
          <a:p>
            <a:pPr marL="228600" lvl="0" indent="-228600" algn="l" rtl="0">
              <a:lnSpc>
                <a:spcPct val="90000"/>
              </a:lnSpc>
              <a:spcBef>
                <a:spcPts val="1000"/>
              </a:spcBef>
              <a:spcAft>
                <a:spcPts val="0"/>
              </a:spcAft>
              <a:buClr>
                <a:schemeClr val="dk1"/>
              </a:buClr>
              <a:buSzPts val="2800"/>
              <a:buChar char="•"/>
            </a:pPr>
            <a:r>
              <a:rPr lang="en-GB" u="sng">
                <a:solidFill>
                  <a:schemeClr val="hlink"/>
                </a:solidFill>
                <a:hlinkClick r:id="rId5"/>
              </a:rPr>
              <a:t>Mathematical explanation</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Admixture (Structure)</a:t>
            </a:r>
            <a:endParaRPr/>
          </a:p>
        </p:txBody>
      </p:sp>
      <p:sp>
        <p:nvSpPr>
          <p:cNvPr id="589" name="Google Shape;589;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Genetic ancestry: proportion of an individual's genetic makeup that can be attributed to different ancestral populations</a:t>
            </a:r>
            <a:endParaRPr/>
          </a:p>
          <a:p>
            <a:pPr marL="228600" lvl="0" indent="-228600" algn="l" rtl="0">
              <a:lnSpc>
                <a:spcPct val="90000"/>
              </a:lnSpc>
              <a:spcBef>
                <a:spcPts val="1000"/>
              </a:spcBef>
              <a:spcAft>
                <a:spcPts val="0"/>
              </a:spcAft>
              <a:buClr>
                <a:schemeClr val="dk1"/>
              </a:buClr>
              <a:buSzPts val="2800"/>
              <a:buChar char="•"/>
            </a:pPr>
            <a:r>
              <a:rPr lang="en-GB"/>
              <a:t>When individuals or populations have mixed ancestry, their genetic profiles reflect a combination of genetic variation inherited from multiple ancestral populations.</a:t>
            </a:r>
            <a:endParaRPr/>
          </a:p>
          <a:p>
            <a:pPr marL="228600" lvl="0" indent="-50800" algn="l" rtl="0">
              <a:lnSpc>
                <a:spcPct val="90000"/>
              </a:lnSpc>
              <a:spcBef>
                <a:spcPts val="1000"/>
              </a:spcBef>
              <a:spcAft>
                <a:spcPts val="0"/>
              </a:spcAft>
              <a:buClr>
                <a:schemeClr val="dk1"/>
              </a:buClr>
              <a:buSzPts val="2800"/>
              <a:buNone/>
            </a:pPr>
            <a:endParaRPr/>
          </a:p>
        </p:txBody>
      </p:sp>
      <p:pic>
        <p:nvPicPr>
          <p:cNvPr id="590" name="Google Shape;590;p48"/>
          <p:cNvPicPr preferRelativeResize="0"/>
          <p:nvPr/>
        </p:nvPicPr>
        <p:blipFill rotWithShape="1">
          <a:blip r:embed="rId3">
            <a:alphaModFix/>
          </a:blip>
          <a:srcRect/>
          <a:stretch/>
        </p:blipFill>
        <p:spPr>
          <a:xfrm>
            <a:off x="6025140" y="4367213"/>
            <a:ext cx="2524125" cy="1809750"/>
          </a:xfrm>
          <a:prstGeom prst="rect">
            <a:avLst/>
          </a:prstGeom>
          <a:noFill/>
          <a:ln>
            <a:noFill/>
          </a:ln>
        </p:spPr>
      </p:pic>
      <p:pic>
        <p:nvPicPr>
          <p:cNvPr id="591" name="Google Shape;591;p48"/>
          <p:cNvPicPr preferRelativeResize="0"/>
          <p:nvPr/>
        </p:nvPicPr>
        <p:blipFill rotWithShape="1">
          <a:blip r:embed="rId4">
            <a:alphaModFix/>
          </a:blip>
          <a:srcRect/>
          <a:stretch/>
        </p:blipFill>
        <p:spPr>
          <a:xfrm>
            <a:off x="9504146" y="4851400"/>
            <a:ext cx="2524125" cy="1262063"/>
          </a:xfrm>
          <a:prstGeom prst="rect">
            <a:avLst/>
          </a:prstGeom>
          <a:noFill/>
          <a:ln>
            <a:noFill/>
          </a:ln>
        </p:spPr>
      </p:pic>
      <p:pic>
        <p:nvPicPr>
          <p:cNvPr id="592" name="Google Shape;592;p48"/>
          <p:cNvPicPr preferRelativeResize="0"/>
          <p:nvPr/>
        </p:nvPicPr>
        <p:blipFill rotWithShape="1">
          <a:blip r:embed="rId5">
            <a:alphaModFix/>
          </a:blip>
          <a:srcRect/>
          <a:stretch/>
        </p:blipFill>
        <p:spPr>
          <a:xfrm>
            <a:off x="163729" y="4367213"/>
            <a:ext cx="5355285" cy="1868487"/>
          </a:xfrm>
          <a:prstGeom prst="rect">
            <a:avLst/>
          </a:prstGeom>
          <a:noFill/>
          <a:ln>
            <a:noFill/>
          </a:ln>
        </p:spPr>
      </p:pic>
      <p:sp>
        <p:nvSpPr>
          <p:cNvPr id="593" name="Google Shape;593;p48"/>
          <p:cNvSpPr txBox="1"/>
          <p:nvPr/>
        </p:nvSpPr>
        <p:spPr>
          <a:xfrm>
            <a:off x="163729" y="6176963"/>
            <a:ext cx="51869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Botigue </a:t>
            </a:r>
            <a:r>
              <a:rPr lang="en-GB" sz="1800" i="1">
                <a:solidFill>
                  <a:schemeClr val="dk1"/>
                </a:solidFill>
                <a:latin typeface="Calibri"/>
                <a:ea typeface="Calibri"/>
                <a:cs typeface="Calibri"/>
                <a:sym typeface="Calibri"/>
              </a:rPr>
              <a:t>et al.</a:t>
            </a:r>
            <a:r>
              <a:rPr lang="en-GB" sz="1800">
                <a:solidFill>
                  <a:schemeClr val="dk1"/>
                </a:solidFill>
                <a:latin typeface="Calibri"/>
                <a:ea typeface="Calibri"/>
                <a:cs typeface="Calibri"/>
                <a:sym typeface="Calibri"/>
              </a:rPr>
              <a:t> (2017). Ancient European dog genomes reveal continuity since the Early Neolithic</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Admixture (Structure)</a:t>
            </a:r>
            <a:endParaRPr/>
          </a:p>
        </p:txBody>
      </p:sp>
      <p:sp>
        <p:nvSpPr>
          <p:cNvPr id="600" name="Google Shape;600;p4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Studies the </a:t>
            </a:r>
            <a:r>
              <a:rPr lang="en-GB" u="sng"/>
              <a:t>genetic ancestry </a:t>
            </a:r>
            <a:r>
              <a:rPr lang="en-GB"/>
              <a:t>and population structure in populations. </a:t>
            </a:r>
            <a:endParaRPr/>
          </a:p>
          <a:p>
            <a:pPr marL="228600" lvl="0" indent="-228600" algn="l" rtl="0">
              <a:lnSpc>
                <a:spcPct val="90000"/>
              </a:lnSpc>
              <a:spcBef>
                <a:spcPts val="1000"/>
              </a:spcBef>
              <a:spcAft>
                <a:spcPts val="0"/>
              </a:spcAft>
              <a:buClr>
                <a:schemeClr val="dk1"/>
              </a:buClr>
              <a:buSzPts val="2800"/>
              <a:buChar char="•"/>
            </a:pPr>
            <a:r>
              <a:rPr lang="en-GB"/>
              <a:t>It seeks to understand the extent to which </a:t>
            </a:r>
            <a:r>
              <a:rPr lang="en-GB" i="1"/>
              <a:t>different populations </a:t>
            </a:r>
            <a:r>
              <a:rPr lang="en-GB"/>
              <a:t>have contributed to the </a:t>
            </a:r>
            <a:r>
              <a:rPr lang="en-GB" u="sng"/>
              <a:t>genetic makeup </a:t>
            </a:r>
            <a:r>
              <a:rPr lang="en-GB"/>
              <a:t>of individuals or groups</a:t>
            </a:r>
            <a:endParaRPr/>
          </a:p>
          <a:p>
            <a:pPr marL="228600" lvl="0" indent="-228600" algn="l" rtl="0">
              <a:lnSpc>
                <a:spcPct val="90000"/>
              </a:lnSpc>
              <a:spcBef>
                <a:spcPts val="1000"/>
              </a:spcBef>
              <a:spcAft>
                <a:spcPts val="0"/>
              </a:spcAft>
              <a:buClr>
                <a:schemeClr val="dk1"/>
              </a:buClr>
              <a:buSzPts val="2800"/>
              <a:buChar char="•"/>
            </a:pPr>
            <a:r>
              <a:rPr lang="en-GB"/>
              <a:t>Particularly interesting where there has been historical migration, interbreeding, or population mixing.</a:t>
            </a:r>
            <a:endParaRPr/>
          </a:p>
          <a:p>
            <a:pPr marL="228600" lvl="0" indent="-50800" algn="l" rtl="0">
              <a:lnSpc>
                <a:spcPct val="90000"/>
              </a:lnSpc>
              <a:spcBef>
                <a:spcPts val="1000"/>
              </a:spcBef>
              <a:spcAft>
                <a:spcPts val="0"/>
              </a:spcAft>
              <a:buClr>
                <a:schemeClr val="dk1"/>
              </a:buClr>
              <a:buSzPts val="2800"/>
              <a:buNone/>
            </a:pPr>
            <a:endParaRPr/>
          </a:p>
        </p:txBody>
      </p:sp>
      <p:sp>
        <p:nvSpPr>
          <p:cNvPr id="601" name="Google Shape;601;p49"/>
          <p:cNvSpPr txBox="1"/>
          <p:nvPr/>
        </p:nvSpPr>
        <p:spPr>
          <a:xfrm>
            <a:off x="792162" y="6123282"/>
            <a:ext cx="42926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https://www.popgen.dk/software/index.php/EvalAdmix</a:t>
            </a:r>
            <a:endParaRPr/>
          </a:p>
        </p:txBody>
      </p:sp>
      <p:pic>
        <p:nvPicPr>
          <p:cNvPr id="602" name="Google Shape;602;p49"/>
          <p:cNvPicPr preferRelativeResize="0"/>
          <p:nvPr/>
        </p:nvPicPr>
        <p:blipFill rotWithShape="1">
          <a:blip r:embed="rId3">
            <a:alphaModFix/>
          </a:blip>
          <a:srcRect/>
          <a:stretch/>
        </p:blipFill>
        <p:spPr>
          <a:xfrm>
            <a:off x="792162" y="4207218"/>
            <a:ext cx="4576763" cy="1848595"/>
          </a:xfrm>
          <a:prstGeom prst="rect">
            <a:avLst/>
          </a:prstGeom>
          <a:noFill/>
          <a:ln>
            <a:noFill/>
          </a:ln>
        </p:spPr>
      </p:pic>
      <p:pic>
        <p:nvPicPr>
          <p:cNvPr id="603" name="Google Shape;603;p49"/>
          <p:cNvPicPr preferRelativeResize="0"/>
          <p:nvPr/>
        </p:nvPicPr>
        <p:blipFill rotWithShape="1">
          <a:blip r:embed="rId4">
            <a:alphaModFix/>
          </a:blip>
          <a:srcRect/>
          <a:stretch/>
        </p:blipFill>
        <p:spPr>
          <a:xfrm>
            <a:off x="7205662" y="4150813"/>
            <a:ext cx="4333875" cy="1905000"/>
          </a:xfrm>
          <a:prstGeom prst="rect">
            <a:avLst/>
          </a:prstGeom>
          <a:noFill/>
          <a:ln>
            <a:noFill/>
          </a:ln>
        </p:spPr>
      </p:pic>
      <p:pic>
        <p:nvPicPr>
          <p:cNvPr id="604" name="Google Shape;604;p49"/>
          <p:cNvPicPr preferRelativeResize="0"/>
          <p:nvPr/>
        </p:nvPicPr>
        <p:blipFill rotWithShape="1">
          <a:blip r:embed="rId5">
            <a:alphaModFix/>
          </a:blip>
          <a:srcRect/>
          <a:stretch/>
        </p:blipFill>
        <p:spPr>
          <a:xfrm>
            <a:off x="7205662" y="386106"/>
            <a:ext cx="4239984" cy="976312"/>
          </a:xfrm>
          <a:prstGeom prst="rect">
            <a:avLst/>
          </a:prstGeom>
          <a:noFill/>
          <a:ln>
            <a:noFill/>
          </a:ln>
        </p:spPr>
      </p:pic>
      <p:sp>
        <p:nvSpPr>
          <p:cNvPr id="605" name="Google Shape;605;p49"/>
          <p:cNvSpPr txBox="1"/>
          <p:nvPr/>
        </p:nvSpPr>
        <p:spPr>
          <a:xfrm>
            <a:off x="7205662" y="1473200"/>
            <a:ext cx="358933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Original NGSAdmix paper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F5D6"/>
        </a:solidFill>
        <a:effectLst/>
      </p:bgPr>
    </p:bg>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a:t>Populations and population genetics/genomics</a:t>
            </a:r>
            <a:br>
              <a:rPr lang="en-GB"/>
            </a:br>
            <a:endParaRPr/>
          </a:p>
        </p:txBody>
      </p:sp>
      <p:sp>
        <p:nvSpPr>
          <p:cNvPr id="132" name="Google Shape;132;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b="1"/>
              <a:t>Why pop gen? </a:t>
            </a:r>
            <a:r>
              <a:rPr lang="en-GB" i="1"/>
              <a:t>Recent, detailed changes in your study group. </a:t>
            </a:r>
            <a:endParaRPr/>
          </a:p>
          <a:p>
            <a:pPr marL="685800" lvl="1" indent="-228600" algn="l" rtl="0">
              <a:lnSpc>
                <a:spcPct val="90000"/>
              </a:lnSpc>
              <a:spcBef>
                <a:spcPts val="500"/>
              </a:spcBef>
              <a:spcAft>
                <a:spcPts val="0"/>
              </a:spcAft>
              <a:buClr>
                <a:srgbClr val="00B0F0"/>
              </a:buClr>
              <a:buSzPts val="2400"/>
              <a:buChar char="•"/>
            </a:pPr>
            <a:r>
              <a:rPr lang="en-GB" i="1">
                <a:solidFill>
                  <a:srgbClr val="00B0F0"/>
                </a:solidFill>
              </a:rPr>
              <a:t>Demographic history: </a:t>
            </a:r>
            <a:r>
              <a:rPr lang="en-GB" i="1"/>
              <a:t>How has my group’s population size changed over time? When did the different subgroups split from each other? Has there been mixing with other groups? </a:t>
            </a:r>
            <a:endParaRPr b="1" i="1"/>
          </a:p>
        </p:txBody>
      </p:sp>
      <p:pic>
        <p:nvPicPr>
          <p:cNvPr id="133" name="Google Shape;133;p5"/>
          <p:cNvPicPr preferRelativeResize="0"/>
          <p:nvPr/>
        </p:nvPicPr>
        <p:blipFill rotWithShape="1">
          <a:blip r:embed="rId3">
            <a:alphaModFix/>
          </a:blip>
          <a:srcRect/>
          <a:stretch/>
        </p:blipFill>
        <p:spPr>
          <a:xfrm>
            <a:off x="10762059" y="0"/>
            <a:ext cx="1429941" cy="817109"/>
          </a:xfrm>
          <a:prstGeom prst="rect">
            <a:avLst/>
          </a:prstGeom>
          <a:noFill/>
          <a:ln>
            <a:noFill/>
          </a:ln>
        </p:spPr>
      </p:pic>
      <p:pic>
        <p:nvPicPr>
          <p:cNvPr id="134" name="Google Shape;134;p5"/>
          <p:cNvPicPr preferRelativeResize="0"/>
          <p:nvPr/>
        </p:nvPicPr>
        <p:blipFill rotWithShape="1">
          <a:blip r:embed="rId4">
            <a:alphaModFix/>
          </a:blip>
          <a:srcRect l="10500" t="22519" r="55332" b="11554"/>
          <a:stretch/>
        </p:blipFill>
        <p:spPr>
          <a:xfrm>
            <a:off x="10968396" y="5512934"/>
            <a:ext cx="1223604" cy="1328058"/>
          </a:xfrm>
          <a:prstGeom prst="rect">
            <a:avLst/>
          </a:prstGeom>
          <a:noFill/>
          <a:ln>
            <a:noFill/>
          </a:ln>
        </p:spPr>
      </p:pic>
      <p:pic>
        <p:nvPicPr>
          <p:cNvPr id="135" name="Google Shape;135;p5"/>
          <p:cNvPicPr preferRelativeResize="0"/>
          <p:nvPr/>
        </p:nvPicPr>
        <p:blipFill rotWithShape="1">
          <a:blip r:embed="rId5">
            <a:alphaModFix/>
          </a:blip>
          <a:srcRect/>
          <a:stretch/>
        </p:blipFill>
        <p:spPr>
          <a:xfrm>
            <a:off x="838200" y="3634332"/>
            <a:ext cx="4310743" cy="1412966"/>
          </a:xfrm>
          <a:prstGeom prst="rect">
            <a:avLst/>
          </a:prstGeom>
          <a:noFill/>
          <a:ln>
            <a:noFill/>
          </a:ln>
        </p:spPr>
      </p:pic>
      <p:sp>
        <p:nvSpPr>
          <p:cNvPr id="136" name="Google Shape;136;p5"/>
          <p:cNvSpPr txBox="1"/>
          <p:nvPr/>
        </p:nvSpPr>
        <p:spPr>
          <a:xfrm>
            <a:off x="838200" y="5196632"/>
            <a:ext cx="226422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Selection vs demography</a:t>
            </a:r>
            <a:endParaRPr/>
          </a:p>
        </p:txBody>
      </p:sp>
      <p:pic>
        <p:nvPicPr>
          <p:cNvPr id="137" name="Google Shape;137;p5"/>
          <p:cNvPicPr preferRelativeResize="0"/>
          <p:nvPr/>
        </p:nvPicPr>
        <p:blipFill rotWithShape="1">
          <a:blip r:embed="rId6">
            <a:alphaModFix/>
          </a:blip>
          <a:srcRect/>
          <a:stretch/>
        </p:blipFill>
        <p:spPr>
          <a:xfrm>
            <a:off x="5812971" y="3634332"/>
            <a:ext cx="3973286" cy="1143000"/>
          </a:xfrm>
          <a:prstGeom prst="rect">
            <a:avLst/>
          </a:prstGeom>
          <a:noFill/>
          <a:ln>
            <a:noFill/>
          </a:ln>
        </p:spPr>
      </p:pic>
      <p:pic>
        <p:nvPicPr>
          <p:cNvPr id="138" name="Google Shape;138;p5"/>
          <p:cNvPicPr preferRelativeResize="0"/>
          <p:nvPr/>
        </p:nvPicPr>
        <p:blipFill rotWithShape="1">
          <a:blip r:embed="rId7">
            <a:alphaModFix/>
          </a:blip>
          <a:srcRect/>
          <a:stretch/>
        </p:blipFill>
        <p:spPr>
          <a:xfrm>
            <a:off x="5812971" y="5047298"/>
            <a:ext cx="2821213" cy="13280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AF5D6"/>
        </a:solidFill>
        <a:effectLst/>
      </p:bgPr>
    </p:bg>
    <p:spTree>
      <p:nvGrpSpPr>
        <p:cNvPr id="1" name="Shape 143"/>
        <p:cNvGrpSpPr/>
        <p:nvPr/>
      </p:nvGrpSpPr>
      <p:grpSpPr>
        <a:xfrm>
          <a:off x="0" y="0"/>
          <a:ext cx="0" cy="0"/>
          <a:chOff x="0" y="0"/>
          <a:chExt cx="0" cy="0"/>
        </a:xfrm>
      </p:grpSpPr>
      <p:sp>
        <p:nvSpPr>
          <p:cNvPr id="144" name="Google Shape;14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a:t>Populations and population genetics/genomics</a:t>
            </a:r>
            <a:br>
              <a:rPr lang="en-GB"/>
            </a:br>
            <a:endParaRPr/>
          </a:p>
        </p:txBody>
      </p:sp>
      <p:sp>
        <p:nvSpPr>
          <p:cNvPr id="145" name="Google Shape;145;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b="1"/>
              <a:t>Why pop gen? </a:t>
            </a:r>
            <a:r>
              <a:rPr lang="en-GB" i="1"/>
              <a:t>Recent, detailed changes in your study group. </a:t>
            </a:r>
            <a:endParaRPr/>
          </a:p>
          <a:p>
            <a:pPr marL="685800" lvl="1" indent="-228600" algn="l" rtl="0">
              <a:lnSpc>
                <a:spcPct val="90000"/>
              </a:lnSpc>
              <a:spcBef>
                <a:spcPts val="500"/>
              </a:spcBef>
              <a:spcAft>
                <a:spcPts val="0"/>
              </a:spcAft>
              <a:buClr>
                <a:srgbClr val="00B0F0"/>
              </a:buClr>
              <a:buSzPts val="2400"/>
              <a:buChar char="•"/>
            </a:pPr>
            <a:r>
              <a:rPr lang="en-GB" i="1">
                <a:solidFill>
                  <a:srgbClr val="00B0F0"/>
                </a:solidFill>
              </a:rPr>
              <a:t>Species identification: </a:t>
            </a:r>
            <a:r>
              <a:rPr lang="en-GB" i="1"/>
              <a:t>What is the smallest nr. of loci to identify my species for each sample? Combat illegal trade</a:t>
            </a:r>
            <a:endParaRPr b="1" i="1"/>
          </a:p>
        </p:txBody>
      </p:sp>
      <p:pic>
        <p:nvPicPr>
          <p:cNvPr id="146" name="Google Shape;146;p6"/>
          <p:cNvPicPr preferRelativeResize="0"/>
          <p:nvPr/>
        </p:nvPicPr>
        <p:blipFill rotWithShape="1">
          <a:blip r:embed="rId3">
            <a:alphaModFix/>
          </a:blip>
          <a:srcRect/>
          <a:stretch/>
        </p:blipFill>
        <p:spPr>
          <a:xfrm>
            <a:off x="10762059" y="0"/>
            <a:ext cx="1429941" cy="817109"/>
          </a:xfrm>
          <a:prstGeom prst="rect">
            <a:avLst/>
          </a:prstGeom>
          <a:noFill/>
          <a:ln>
            <a:noFill/>
          </a:ln>
        </p:spPr>
      </p:pic>
      <p:pic>
        <p:nvPicPr>
          <p:cNvPr id="147" name="Google Shape;147;p6"/>
          <p:cNvPicPr preferRelativeResize="0"/>
          <p:nvPr/>
        </p:nvPicPr>
        <p:blipFill rotWithShape="1">
          <a:blip r:embed="rId4">
            <a:alphaModFix/>
          </a:blip>
          <a:srcRect l="10500" t="22519" r="55332" b="11554"/>
          <a:stretch/>
        </p:blipFill>
        <p:spPr>
          <a:xfrm>
            <a:off x="10968396" y="5512934"/>
            <a:ext cx="1223604" cy="1328058"/>
          </a:xfrm>
          <a:prstGeom prst="rect">
            <a:avLst/>
          </a:prstGeom>
          <a:noFill/>
          <a:ln>
            <a:noFill/>
          </a:ln>
        </p:spPr>
      </p:pic>
      <p:pic>
        <p:nvPicPr>
          <p:cNvPr id="148" name="Google Shape;148;p6"/>
          <p:cNvPicPr preferRelativeResize="0"/>
          <p:nvPr/>
        </p:nvPicPr>
        <p:blipFill rotWithShape="1">
          <a:blip r:embed="rId5">
            <a:alphaModFix/>
          </a:blip>
          <a:srcRect/>
          <a:stretch/>
        </p:blipFill>
        <p:spPr>
          <a:xfrm>
            <a:off x="193221" y="3429000"/>
            <a:ext cx="4103105" cy="1328058"/>
          </a:xfrm>
          <a:prstGeom prst="rect">
            <a:avLst/>
          </a:prstGeom>
          <a:noFill/>
          <a:ln>
            <a:noFill/>
          </a:ln>
        </p:spPr>
      </p:pic>
      <p:pic>
        <p:nvPicPr>
          <p:cNvPr id="149" name="Google Shape;149;p6"/>
          <p:cNvPicPr preferRelativeResize="0"/>
          <p:nvPr/>
        </p:nvPicPr>
        <p:blipFill rotWithShape="1">
          <a:blip r:embed="rId6">
            <a:alphaModFix/>
          </a:blip>
          <a:srcRect/>
          <a:stretch/>
        </p:blipFill>
        <p:spPr>
          <a:xfrm>
            <a:off x="4941305" y="3429000"/>
            <a:ext cx="5563729" cy="13446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AF5D6"/>
        </a:solidFill>
        <a:effectLst/>
      </p:bgPr>
    </p:bg>
    <p:spTree>
      <p:nvGrpSpPr>
        <p:cNvPr id="1" name="Shape 154"/>
        <p:cNvGrpSpPr/>
        <p:nvPr/>
      </p:nvGrpSpPr>
      <p:grpSpPr>
        <a:xfrm>
          <a:off x="0" y="0"/>
          <a:ext cx="0" cy="0"/>
          <a:chOff x="0" y="0"/>
          <a:chExt cx="0" cy="0"/>
        </a:xfrm>
      </p:grpSpPr>
      <p:sp>
        <p:nvSpPr>
          <p:cNvPr id="155" name="Google Shape;155;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a:t>Populations and population genetics/genomics</a:t>
            </a:r>
            <a:br>
              <a:rPr lang="en-GB"/>
            </a:br>
            <a:endParaRPr/>
          </a:p>
        </p:txBody>
      </p:sp>
      <p:sp>
        <p:nvSpPr>
          <p:cNvPr id="156" name="Google Shape;156;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b="1"/>
              <a:t>Why pop gen? </a:t>
            </a:r>
            <a:r>
              <a:rPr lang="en-GB" i="1"/>
              <a:t>Recent, detailed changes in your study group. </a:t>
            </a:r>
            <a:endParaRPr/>
          </a:p>
          <a:p>
            <a:pPr marL="685800" lvl="1" indent="-228600" algn="l" rtl="0">
              <a:lnSpc>
                <a:spcPct val="90000"/>
              </a:lnSpc>
              <a:spcBef>
                <a:spcPts val="500"/>
              </a:spcBef>
              <a:spcAft>
                <a:spcPts val="0"/>
              </a:spcAft>
              <a:buClr>
                <a:srgbClr val="00B0F0"/>
              </a:buClr>
              <a:buSzPts val="2400"/>
              <a:buChar char="•"/>
            </a:pPr>
            <a:r>
              <a:rPr lang="en-GB" i="1">
                <a:solidFill>
                  <a:srgbClr val="00B0F0"/>
                </a:solidFill>
              </a:rPr>
              <a:t>Landscape genomics:</a:t>
            </a:r>
            <a:r>
              <a:rPr lang="en-GB" i="1"/>
              <a:t> Does my species vary with space? Environment? Geographic barriers?</a:t>
            </a:r>
            <a:endParaRPr/>
          </a:p>
          <a:p>
            <a:pPr marL="228600" lvl="0" indent="-50800" algn="l" rtl="0">
              <a:lnSpc>
                <a:spcPct val="90000"/>
              </a:lnSpc>
              <a:spcBef>
                <a:spcPts val="1000"/>
              </a:spcBef>
              <a:spcAft>
                <a:spcPts val="0"/>
              </a:spcAft>
              <a:buClr>
                <a:schemeClr val="dk1"/>
              </a:buClr>
              <a:buSzPts val="2800"/>
              <a:buNone/>
            </a:pPr>
            <a:endParaRPr b="1" i="1"/>
          </a:p>
        </p:txBody>
      </p:sp>
      <p:pic>
        <p:nvPicPr>
          <p:cNvPr id="157" name="Google Shape;157;p7"/>
          <p:cNvPicPr preferRelativeResize="0"/>
          <p:nvPr/>
        </p:nvPicPr>
        <p:blipFill rotWithShape="1">
          <a:blip r:embed="rId3">
            <a:alphaModFix/>
          </a:blip>
          <a:srcRect/>
          <a:stretch/>
        </p:blipFill>
        <p:spPr>
          <a:xfrm>
            <a:off x="10762059" y="0"/>
            <a:ext cx="1429941" cy="817109"/>
          </a:xfrm>
          <a:prstGeom prst="rect">
            <a:avLst/>
          </a:prstGeom>
          <a:noFill/>
          <a:ln>
            <a:noFill/>
          </a:ln>
        </p:spPr>
      </p:pic>
      <p:pic>
        <p:nvPicPr>
          <p:cNvPr id="158" name="Google Shape;158;p7"/>
          <p:cNvPicPr preferRelativeResize="0"/>
          <p:nvPr/>
        </p:nvPicPr>
        <p:blipFill rotWithShape="1">
          <a:blip r:embed="rId4">
            <a:alphaModFix/>
          </a:blip>
          <a:srcRect l="10500" t="22519" r="55332" b="11554"/>
          <a:stretch/>
        </p:blipFill>
        <p:spPr>
          <a:xfrm>
            <a:off x="10968396" y="5512934"/>
            <a:ext cx="1223604" cy="1328058"/>
          </a:xfrm>
          <a:prstGeom prst="rect">
            <a:avLst/>
          </a:prstGeom>
          <a:noFill/>
          <a:ln>
            <a:noFill/>
          </a:ln>
        </p:spPr>
      </p:pic>
      <p:pic>
        <p:nvPicPr>
          <p:cNvPr id="159" name="Google Shape;159;p7"/>
          <p:cNvPicPr preferRelativeResize="0"/>
          <p:nvPr/>
        </p:nvPicPr>
        <p:blipFill rotWithShape="1">
          <a:blip r:embed="rId5">
            <a:alphaModFix/>
          </a:blip>
          <a:srcRect/>
          <a:stretch/>
        </p:blipFill>
        <p:spPr>
          <a:xfrm>
            <a:off x="1176337" y="3814816"/>
            <a:ext cx="3689577" cy="1157234"/>
          </a:xfrm>
          <a:prstGeom prst="rect">
            <a:avLst/>
          </a:prstGeom>
          <a:noFill/>
          <a:ln>
            <a:noFill/>
          </a:ln>
        </p:spPr>
      </p:pic>
      <p:sp>
        <p:nvSpPr>
          <p:cNvPr id="160" name="Google Shape;160;p7"/>
          <p:cNvSpPr txBox="1"/>
          <p:nvPr/>
        </p:nvSpPr>
        <p:spPr>
          <a:xfrm>
            <a:off x="1176337" y="5027065"/>
            <a:ext cx="6096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chemeClr val="dk1"/>
                </a:solidFill>
                <a:latin typeface="Calibri"/>
                <a:ea typeface="Calibri"/>
                <a:cs typeface="Calibri"/>
                <a:sym typeface="Calibri"/>
              </a:rPr>
              <a:t>2018</a:t>
            </a:r>
            <a:endParaRPr/>
          </a:p>
        </p:txBody>
      </p:sp>
      <p:pic>
        <p:nvPicPr>
          <p:cNvPr id="161" name="Google Shape;161;p7"/>
          <p:cNvPicPr preferRelativeResize="0"/>
          <p:nvPr/>
        </p:nvPicPr>
        <p:blipFill rotWithShape="1">
          <a:blip r:embed="rId6">
            <a:alphaModFix/>
          </a:blip>
          <a:srcRect/>
          <a:stretch/>
        </p:blipFill>
        <p:spPr>
          <a:xfrm>
            <a:off x="6890656" y="3838416"/>
            <a:ext cx="3752334" cy="1188649"/>
          </a:xfrm>
          <a:prstGeom prst="rect">
            <a:avLst/>
          </a:prstGeom>
          <a:noFill/>
          <a:ln>
            <a:noFill/>
          </a:ln>
        </p:spPr>
      </p:pic>
      <p:sp>
        <p:nvSpPr>
          <p:cNvPr id="162" name="Google Shape;162;p7"/>
          <p:cNvSpPr txBox="1"/>
          <p:nvPr/>
        </p:nvSpPr>
        <p:spPr>
          <a:xfrm>
            <a:off x="6890656" y="5133380"/>
            <a:ext cx="6096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chemeClr val="dk1"/>
                </a:solidFill>
                <a:latin typeface="Calibri"/>
                <a:ea typeface="Calibri"/>
                <a:cs typeface="Calibri"/>
                <a:sym typeface="Calibri"/>
              </a:rPr>
              <a:t>2017</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AF5D6"/>
        </a:solidFill>
        <a:effectLst/>
      </p:bgPr>
    </p:bg>
    <p:spTree>
      <p:nvGrpSpPr>
        <p:cNvPr id="1" name="Shape 167"/>
        <p:cNvGrpSpPr/>
        <p:nvPr/>
      </p:nvGrpSpPr>
      <p:grpSpPr>
        <a:xfrm>
          <a:off x="0" y="0"/>
          <a:ext cx="0" cy="0"/>
          <a:chOff x="0" y="0"/>
          <a:chExt cx="0" cy="0"/>
        </a:xfrm>
      </p:grpSpPr>
      <p:sp>
        <p:nvSpPr>
          <p:cNvPr id="168" name="Google Shape;16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a:t>Populations and population genetics/genomics</a:t>
            </a:r>
            <a:br>
              <a:rPr lang="en-GB"/>
            </a:br>
            <a:endParaRPr/>
          </a:p>
        </p:txBody>
      </p:sp>
      <p:sp>
        <p:nvSpPr>
          <p:cNvPr id="169" name="Google Shape;16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b="1"/>
              <a:t>Why pop gen? </a:t>
            </a:r>
            <a:r>
              <a:rPr lang="en-GB" i="1"/>
              <a:t>Recent, detailed changes in your study group. </a:t>
            </a:r>
            <a:endParaRPr/>
          </a:p>
          <a:p>
            <a:pPr marL="685800" lvl="1" indent="-228600" algn="l" rtl="0">
              <a:lnSpc>
                <a:spcPct val="90000"/>
              </a:lnSpc>
              <a:spcBef>
                <a:spcPts val="500"/>
              </a:spcBef>
              <a:spcAft>
                <a:spcPts val="0"/>
              </a:spcAft>
              <a:buClr>
                <a:srgbClr val="00B0F0"/>
              </a:buClr>
              <a:buSzPts val="2400"/>
              <a:buChar char="•"/>
            </a:pPr>
            <a:r>
              <a:rPr lang="en-GB" i="1">
                <a:solidFill>
                  <a:srgbClr val="00B0F0"/>
                </a:solidFill>
              </a:rPr>
              <a:t>Association studies: </a:t>
            </a:r>
            <a:r>
              <a:rPr lang="en-GB" i="1"/>
              <a:t>What genes underly which traits? E.g.: fruit size, flower colour, metabolite</a:t>
            </a:r>
            <a:endParaRPr/>
          </a:p>
          <a:p>
            <a:pPr marL="228600" lvl="0" indent="-50800" algn="l" rtl="0">
              <a:lnSpc>
                <a:spcPct val="90000"/>
              </a:lnSpc>
              <a:spcBef>
                <a:spcPts val="1000"/>
              </a:spcBef>
              <a:spcAft>
                <a:spcPts val="0"/>
              </a:spcAft>
              <a:buClr>
                <a:schemeClr val="dk1"/>
              </a:buClr>
              <a:buSzPts val="2800"/>
              <a:buNone/>
            </a:pPr>
            <a:endParaRPr b="1" i="1"/>
          </a:p>
        </p:txBody>
      </p:sp>
      <p:pic>
        <p:nvPicPr>
          <p:cNvPr id="170" name="Google Shape;170;p8"/>
          <p:cNvPicPr preferRelativeResize="0"/>
          <p:nvPr/>
        </p:nvPicPr>
        <p:blipFill rotWithShape="1">
          <a:blip r:embed="rId3">
            <a:alphaModFix/>
          </a:blip>
          <a:srcRect/>
          <a:stretch/>
        </p:blipFill>
        <p:spPr>
          <a:xfrm>
            <a:off x="10762059" y="0"/>
            <a:ext cx="1429941" cy="817109"/>
          </a:xfrm>
          <a:prstGeom prst="rect">
            <a:avLst/>
          </a:prstGeom>
          <a:noFill/>
          <a:ln>
            <a:noFill/>
          </a:ln>
        </p:spPr>
      </p:pic>
      <p:pic>
        <p:nvPicPr>
          <p:cNvPr id="171" name="Google Shape;171;p8"/>
          <p:cNvPicPr preferRelativeResize="0"/>
          <p:nvPr/>
        </p:nvPicPr>
        <p:blipFill rotWithShape="1">
          <a:blip r:embed="rId4">
            <a:alphaModFix/>
          </a:blip>
          <a:srcRect l="10500" t="22519" r="55332" b="11554"/>
          <a:stretch/>
        </p:blipFill>
        <p:spPr>
          <a:xfrm>
            <a:off x="10968396" y="5512934"/>
            <a:ext cx="1223604" cy="1328058"/>
          </a:xfrm>
          <a:prstGeom prst="rect">
            <a:avLst/>
          </a:prstGeom>
          <a:noFill/>
          <a:ln>
            <a:noFill/>
          </a:ln>
        </p:spPr>
      </p:pic>
      <p:pic>
        <p:nvPicPr>
          <p:cNvPr id="172" name="Google Shape;172;p8"/>
          <p:cNvPicPr preferRelativeResize="0"/>
          <p:nvPr/>
        </p:nvPicPr>
        <p:blipFill rotWithShape="1">
          <a:blip r:embed="rId5">
            <a:alphaModFix/>
          </a:blip>
          <a:srcRect/>
          <a:stretch/>
        </p:blipFill>
        <p:spPr>
          <a:xfrm>
            <a:off x="1319213" y="3351285"/>
            <a:ext cx="4014788" cy="2478695"/>
          </a:xfrm>
          <a:prstGeom prst="rect">
            <a:avLst/>
          </a:prstGeom>
          <a:noFill/>
          <a:ln>
            <a:noFill/>
          </a:ln>
        </p:spPr>
      </p:pic>
      <p:sp>
        <p:nvSpPr>
          <p:cNvPr id="173" name="Google Shape;173;p8"/>
          <p:cNvSpPr txBox="1"/>
          <p:nvPr/>
        </p:nvSpPr>
        <p:spPr>
          <a:xfrm>
            <a:off x="1319213" y="5899964"/>
            <a:ext cx="6096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chemeClr val="dk1"/>
                </a:solidFill>
                <a:latin typeface="Calibri"/>
                <a:ea typeface="Calibri"/>
                <a:cs typeface="Calibri"/>
                <a:sym typeface="Calibri"/>
              </a:rPr>
              <a:t>2018</a:t>
            </a:r>
            <a:endParaRPr/>
          </a:p>
        </p:txBody>
      </p:sp>
      <p:pic>
        <p:nvPicPr>
          <p:cNvPr id="174" name="Google Shape;174;p8"/>
          <p:cNvPicPr preferRelativeResize="0"/>
          <p:nvPr/>
        </p:nvPicPr>
        <p:blipFill rotWithShape="1">
          <a:blip r:embed="rId6">
            <a:alphaModFix/>
          </a:blip>
          <a:srcRect/>
          <a:stretch/>
        </p:blipFill>
        <p:spPr>
          <a:xfrm>
            <a:off x="5815014" y="3351285"/>
            <a:ext cx="5502049" cy="23892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F5D6"/>
        </a:solidFill>
        <a:effectLst/>
      </p:bgPr>
    </p:bg>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a:t>Populations and population genetics/genomics</a:t>
            </a:r>
            <a:br>
              <a:rPr lang="en-GB"/>
            </a:br>
            <a:endParaRPr/>
          </a:p>
        </p:txBody>
      </p:sp>
      <p:sp>
        <p:nvSpPr>
          <p:cNvPr id="181" name="Google Shape;18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b="1" i="1"/>
              <a:t>More than one individuals per population </a:t>
            </a:r>
            <a:endParaRPr/>
          </a:p>
          <a:p>
            <a:pPr marL="685800" lvl="1" indent="-228600" algn="l" rtl="0">
              <a:lnSpc>
                <a:spcPct val="90000"/>
              </a:lnSpc>
              <a:spcBef>
                <a:spcPts val="500"/>
              </a:spcBef>
              <a:spcAft>
                <a:spcPts val="0"/>
              </a:spcAft>
              <a:buClr>
                <a:schemeClr val="dk1"/>
              </a:buClr>
              <a:buSzPts val="2400"/>
              <a:buChar char="•"/>
            </a:pPr>
            <a:r>
              <a:rPr lang="en-GB" i="1"/>
              <a:t>How many? </a:t>
            </a:r>
            <a:r>
              <a:rPr lang="en-GB" i="1" strike="sngStrike"/>
              <a:t>As many as you can.</a:t>
            </a:r>
            <a:r>
              <a:rPr lang="en-GB" i="1"/>
              <a:t> Depends on your question. </a:t>
            </a:r>
            <a:endParaRPr/>
          </a:p>
          <a:p>
            <a:pPr marL="685800" lvl="1" indent="-228600" algn="l" rtl="0">
              <a:lnSpc>
                <a:spcPct val="90000"/>
              </a:lnSpc>
              <a:spcBef>
                <a:spcPts val="500"/>
              </a:spcBef>
              <a:spcAft>
                <a:spcPts val="0"/>
              </a:spcAft>
              <a:buClr>
                <a:schemeClr val="dk1"/>
              </a:buClr>
              <a:buSzPts val="2400"/>
              <a:buChar char="•"/>
            </a:pPr>
            <a:r>
              <a:rPr lang="en-GB" i="1"/>
              <a:t>The more closely related your group, the more you need</a:t>
            </a:r>
            <a:endParaRPr/>
          </a:p>
          <a:p>
            <a:pPr marL="685800" lvl="1" indent="-228600" algn="l" rtl="0">
              <a:lnSpc>
                <a:spcPct val="90000"/>
              </a:lnSpc>
              <a:spcBef>
                <a:spcPts val="500"/>
              </a:spcBef>
              <a:spcAft>
                <a:spcPts val="0"/>
              </a:spcAft>
              <a:buClr>
                <a:schemeClr val="dk1"/>
              </a:buClr>
              <a:buSzPts val="2400"/>
              <a:buChar char="•"/>
            </a:pPr>
            <a:r>
              <a:rPr lang="en-GB" i="1"/>
              <a:t>Minimum 20 for FST (population differentiation). Beacham et al. (2006) .</a:t>
            </a:r>
            <a:endParaRPr/>
          </a:p>
          <a:p>
            <a:pPr marL="228600" lvl="0" indent="-50800" algn="l" rtl="0">
              <a:lnSpc>
                <a:spcPct val="90000"/>
              </a:lnSpc>
              <a:spcBef>
                <a:spcPts val="1000"/>
              </a:spcBef>
              <a:spcAft>
                <a:spcPts val="0"/>
              </a:spcAft>
              <a:buClr>
                <a:schemeClr val="dk1"/>
              </a:buClr>
              <a:buSzPts val="2800"/>
              <a:buNone/>
            </a:pPr>
            <a:endParaRPr b="1" i="1"/>
          </a:p>
        </p:txBody>
      </p:sp>
      <p:pic>
        <p:nvPicPr>
          <p:cNvPr id="182" name="Google Shape;182;p9"/>
          <p:cNvPicPr preferRelativeResize="0"/>
          <p:nvPr/>
        </p:nvPicPr>
        <p:blipFill rotWithShape="1">
          <a:blip r:embed="rId3">
            <a:alphaModFix/>
          </a:blip>
          <a:srcRect/>
          <a:stretch/>
        </p:blipFill>
        <p:spPr>
          <a:xfrm>
            <a:off x="10762059" y="0"/>
            <a:ext cx="1429941" cy="817109"/>
          </a:xfrm>
          <a:prstGeom prst="rect">
            <a:avLst/>
          </a:prstGeom>
          <a:noFill/>
          <a:ln>
            <a:noFill/>
          </a:ln>
        </p:spPr>
      </p:pic>
      <p:pic>
        <p:nvPicPr>
          <p:cNvPr id="183" name="Google Shape;183;p9"/>
          <p:cNvPicPr preferRelativeResize="0"/>
          <p:nvPr/>
        </p:nvPicPr>
        <p:blipFill rotWithShape="1">
          <a:blip r:embed="rId4">
            <a:alphaModFix/>
          </a:blip>
          <a:srcRect/>
          <a:stretch/>
        </p:blipFill>
        <p:spPr>
          <a:xfrm>
            <a:off x="6413047" y="4860762"/>
            <a:ext cx="4265839" cy="718577"/>
          </a:xfrm>
          <a:prstGeom prst="rect">
            <a:avLst/>
          </a:prstGeom>
          <a:noFill/>
          <a:ln>
            <a:noFill/>
          </a:ln>
        </p:spPr>
      </p:pic>
      <p:pic>
        <p:nvPicPr>
          <p:cNvPr id="184" name="Google Shape;184;p9"/>
          <p:cNvPicPr preferRelativeResize="0"/>
          <p:nvPr/>
        </p:nvPicPr>
        <p:blipFill rotWithShape="1">
          <a:blip r:embed="rId5">
            <a:alphaModFix/>
          </a:blip>
          <a:srcRect/>
          <a:stretch/>
        </p:blipFill>
        <p:spPr>
          <a:xfrm>
            <a:off x="6413047" y="3847979"/>
            <a:ext cx="4349012" cy="1012783"/>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Green Yellow">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3366</Words>
  <Application>Microsoft Office PowerPoint</Application>
  <PresentationFormat>Widescreen</PresentationFormat>
  <Paragraphs>410</Paragraphs>
  <Slides>49</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Mulish</vt:lpstr>
      <vt:lpstr>Calibri</vt:lpstr>
      <vt:lpstr>Lato</vt:lpstr>
      <vt:lpstr>Open Sans</vt:lpstr>
      <vt:lpstr>Helvetica Neue</vt:lpstr>
      <vt:lpstr>Arial</vt:lpstr>
      <vt:lpstr>Cambria</vt:lpstr>
      <vt:lpstr>Courier New</vt:lpstr>
      <vt:lpstr>Office Theme</vt:lpstr>
      <vt:lpstr>Populations and population genetics/genomics </vt:lpstr>
      <vt:lpstr>Populations and population genetics/genomics </vt:lpstr>
      <vt:lpstr>Populations and population genetics/genomics </vt:lpstr>
      <vt:lpstr>Populations and population genetics/genomics </vt:lpstr>
      <vt:lpstr>Populations and population genetics/genomics </vt:lpstr>
      <vt:lpstr>Populations and population genetics/genomics </vt:lpstr>
      <vt:lpstr>Populations and population genetics/genomics </vt:lpstr>
      <vt:lpstr>Populations and population genetics/genomics </vt:lpstr>
      <vt:lpstr>Populations and population genetics/genomics </vt:lpstr>
      <vt:lpstr>What is a population?</vt:lpstr>
      <vt:lpstr>What is population genetics?</vt:lpstr>
      <vt:lpstr>Population genetics vs. Phylogenetics</vt:lpstr>
      <vt:lpstr>So, what is variation?</vt:lpstr>
      <vt:lpstr>So, what is variation?</vt:lpstr>
      <vt:lpstr>So, what is variation?</vt:lpstr>
      <vt:lpstr>Forces that affect genetic composition</vt:lpstr>
      <vt:lpstr>Mutation</vt:lpstr>
      <vt:lpstr>Genetic Drift</vt:lpstr>
      <vt:lpstr>Migration</vt:lpstr>
      <vt:lpstr>Selection</vt:lpstr>
      <vt:lpstr>Recap of the four forces</vt:lpstr>
      <vt:lpstr>Non-random mating</vt:lpstr>
      <vt:lpstr>Pop gen with few individuals</vt:lpstr>
      <vt:lpstr>Paleomix flowchart</vt:lpstr>
      <vt:lpstr>Example SAM file (command)</vt:lpstr>
      <vt:lpstr>After bams - deciding on the true nucleotide</vt:lpstr>
      <vt:lpstr>Variant calling</vt:lpstr>
      <vt:lpstr>Pseudohaplotypes</vt:lpstr>
      <vt:lpstr>Genotype likelihoods</vt:lpstr>
      <vt:lpstr>Population structure (subdivision)</vt:lpstr>
      <vt:lpstr>FST (fixation index)</vt:lpstr>
      <vt:lpstr>FST (fixation index)</vt:lpstr>
      <vt:lpstr>Basic command</vt:lpstr>
      <vt:lpstr>SFS (site frequency spectrum)</vt:lpstr>
      <vt:lpstr>SFS (site frequency spectrum)</vt:lpstr>
      <vt:lpstr>SFS - reminder</vt:lpstr>
      <vt:lpstr>Command solution</vt:lpstr>
      <vt:lpstr>SFS (site frequency spectrum)</vt:lpstr>
      <vt:lpstr>Principal components analysis (PCA)</vt:lpstr>
      <vt:lpstr>PCA – how does it work?</vt:lpstr>
      <vt:lpstr>PowerPoint Presentation</vt:lpstr>
      <vt:lpstr>PowerPoint Presentation</vt:lpstr>
      <vt:lpstr>PowerPoint Presentation</vt:lpstr>
      <vt:lpstr>What is missing in this PCA?</vt:lpstr>
      <vt:lpstr>Pros and cons</vt:lpstr>
      <vt:lpstr>PowerPoint Presentation</vt:lpstr>
      <vt:lpstr>To know more</vt:lpstr>
      <vt:lpstr>Admixture (Structure)</vt:lpstr>
      <vt:lpstr>Admixture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Jeronimo Cid</dc:creator>
  <cp:lastModifiedBy>Sidonie Bellot</cp:lastModifiedBy>
  <cp:revision>1</cp:revision>
  <dcterms:created xsi:type="dcterms:W3CDTF">2024-02-21T10:00:56Z</dcterms:created>
  <dcterms:modified xsi:type="dcterms:W3CDTF">2024-10-08T21:14:05Z</dcterms:modified>
</cp:coreProperties>
</file>